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44" r:id="rId1"/>
  </p:sldMasterIdLst>
  <p:notesMasterIdLst>
    <p:notesMasterId r:id="rId60"/>
  </p:notesMasterIdLst>
  <p:sldIdLst>
    <p:sldId id="256" r:id="rId2"/>
    <p:sldId id="268" r:id="rId3"/>
    <p:sldId id="288" r:id="rId4"/>
    <p:sldId id="289" r:id="rId5"/>
    <p:sldId id="290" r:id="rId6"/>
    <p:sldId id="291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8" r:id="rId16"/>
    <p:sldId id="309" r:id="rId17"/>
    <p:sldId id="310" r:id="rId18"/>
    <p:sldId id="311" r:id="rId19"/>
    <p:sldId id="312" r:id="rId20"/>
    <p:sldId id="314" r:id="rId21"/>
    <p:sldId id="315" r:id="rId22"/>
    <p:sldId id="316" r:id="rId23"/>
    <p:sldId id="269" r:id="rId24"/>
    <p:sldId id="270" r:id="rId25"/>
    <p:sldId id="318" r:id="rId26"/>
    <p:sldId id="271" r:id="rId27"/>
    <p:sldId id="319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320" r:id="rId36"/>
    <p:sldId id="321" r:id="rId37"/>
    <p:sldId id="322" r:id="rId38"/>
    <p:sldId id="323" r:id="rId39"/>
    <p:sldId id="324" r:id="rId40"/>
    <p:sldId id="325" r:id="rId41"/>
    <p:sldId id="326" r:id="rId42"/>
    <p:sldId id="327" r:id="rId43"/>
    <p:sldId id="329" r:id="rId44"/>
    <p:sldId id="344" r:id="rId45"/>
    <p:sldId id="363" r:id="rId46"/>
    <p:sldId id="280" r:id="rId47"/>
    <p:sldId id="281" r:id="rId48"/>
    <p:sldId id="282" r:id="rId49"/>
    <p:sldId id="286" r:id="rId50"/>
    <p:sldId id="287" r:id="rId51"/>
    <p:sldId id="371" r:id="rId52"/>
    <p:sldId id="364" r:id="rId53"/>
    <p:sldId id="365" r:id="rId54"/>
    <p:sldId id="366" r:id="rId55"/>
    <p:sldId id="367" r:id="rId56"/>
    <p:sldId id="368" r:id="rId57"/>
    <p:sldId id="369" r:id="rId58"/>
    <p:sldId id="370" r:id="rId59"/>
  </p:sldIdLst>
  <p:sldSz cx="12192000" cy="6858000"/>
  <p:notesSz cx="6858000" cy="9144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CCEC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203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4073A-354A-4923-807F-0DB9E1A73BCC}" type="datetimeFigureOut">
              <a:rPr lang="th-TH" smtClean="0"/>
              <a:t>25/12/65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4F82A9-07E8-4621-8248-975E92B0706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0900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F82A9-07E8-4621-8248-975E92B0706E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3557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1B80E-2427-4456-A088-6C398C185B0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916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54245-6DCD-42D2-8748-6994446E9AA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8891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994400" y="3924300"/>
            <a:ext cx="112184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/>
          </a:p>
        </p:txBody>
      </p:sp>
      <p:sp>
        <p:nvSpPr>
          <p:cNvPr id="5" name="Oval 4"/>
          <p:cNvSpPr/>
          <p:nvPr/>
        </p:nvSpPr>
        <p:spPr>
          <a:xfrm>
            <a:off x="6261100" y="3924300"/>
            <a:ext cx="112184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/>
          </a:p>
        </p:txBody>
      </p:sp>
      <p:sp>
        <p:nvSpPr>
          <p:cNvPr id="6" name="Oval 5"/>
          <p:cNvSpPr/>
          <p:nvPr/>
        </p:nvSpPr>
        <p:spPr>
          <a:xfrm>
            <a:off x="5729818" y="3924300"/>
            <a:ext cx="112183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4"/>
            <a:ext cx="103632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4C709-C75B-4812-8DED-035614AA626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0946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11D64-FD91-4903-8518-A9A7660D440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361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BAE5F-8738-4DAE-9C17-221967DA7B8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96790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8DB6E-79AE-4042-9D27-0D0F50E094D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4095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3C2E6-A105-4694-81EE-C9EE4144383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5734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3C312-6008-4056-B7F2-3C67EAC9534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110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4A353-9070-4036-8A50-827FC236915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5023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C24A9-B7FB-4D25-AE8A-9ED942F0F51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31186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D68C8-EBAE-4E4A-B53F-F6263780AFA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011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25F55-93C4-4ABE-ABEA-D5F3F5F384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414095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EF445-64C4-4DF4-87A4-B6A807A264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567567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3601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418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901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32CA4D1E-0789-4376-9BED-28439DE9240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Oval 6"/>
          <p:cNvSpPr/>
          <p:nvPr/>
        </p:nvSpPr>
        <p:spPr>
          <a:xfrm>
            <a:off x="11277600" y="6499225"/>
            <a:ext cx="112184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8" name="Oval 7"/>
          <p:cNvSpPr/>
          <p:nvPr/>
        </p:nvSpPr>
        <p:spPr>
          <a:xfrm>
            <a:off x="759885" y="6499225"/>
            <a:ext cx="112183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67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8" r:id="rId12"/>
    <p:sldLayoutId id="2147483769" r:id="rId13"/>
  </p:sldLayoutIdLst>
  <p:hf hdr="0" ftr="0" dt="0"/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  <a:cs typeface="DilleniaUPC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59396" y="620688"/>
            <a:ext cx="10873208" cy="2087562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54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ความรู้เบื้องต้นเกี่ยวกับสถิติ</a:t>
            </a:r>
            <a:br>
              <a:rPr lang="th-TH" sz="54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</a:br>
            <a:r>
              <a:rPr lang="th-TH" sz="54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สำหรับการวิจัย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47900" y="4786313"/>
            <a:ext cx="76962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tx1"/>
                </a:solidFill>
                <a:latin typeface="Comic Sans MS" pitchFamily="66" charset="0"/>
              </a:rPr>
              <a:t>อมรรัตน์ อนุวัฒน์นนทเขตต์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1B80E-2427-4456-A088-6C398C185B0F}" type="slidenum">
              <a:rPr lang="th-TH" smtClean="0"/>
              <a:pPr>
                <a:defRPr/>
              </a:pPr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FreesiaUPC" pitchFamily="34" charset="-34"/>
              </a:rPr>
              <a:t>สถิติในการวิจัย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623392" y="1556792"/>
            <a:ext cx="11017224" cy="5072608"/>
          </a:xfrm>
          <a:noFill/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sz="3600" dirty="0"/>
              <a:t>		</a:t>
            </a:r>
            <a:r>
              <a:rPr lang="th-TH" sz="3600" b="1" dirty="0">
                <a:solidFill>
                  <a:schemeClr val="tx1"/>
                </a:solidFill>
              </a:rPr>
              <a:t>คือ การเก็บรวบรวมข้อมูลในเชิงปริมาณอย่างเป็นระบบ ซึ่งในการวิจัยจะใช้สถิติหาคุณภาพของเครื่องมือ และใช้ในการกำหนดขนาดของตัวอย่างให้เหมาะสมกับประชากร และสำหรับวิเคราะห์ข้อมูล แต่ก่อนทำการวิเคราะห์ข้อมูลนั้น ผู้วิจัยจะต้องคำนึงถึง ข้อจำกัดของสถิติแต่ละตัว และความสอดคล้องกับวัตถุประสงค์ของงานวิจัย </a:t>
            </a:r>
            <a:br>
              <a:rPr lang="th-TH" sz="3600" b="1" dirty="0">
                <a:solidFill>
                  <a:schemeClr val="tx1"/>
                </a:solidFill>
              </a:rPr>
            </a:br>
            <a:endParaRPr lang="th-TH" sz="3600" b="1" dirty="0">
              <a:solidFill>
                <a:schemeClr val="tx1"/>
              </a:solidFill>
            </a:endParaRPr>
          </a:p>
          <a:p>
            <a:pPr>
              <a:buFont typeface="Wingdings 2" pitchFamily="18" charset="2"/>
              <a:buChar char="³"/>
            </a:pPr>
            <a:endParaRPr lang="th-TH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</a:t>
            </a:fld>
            <a:endParaRPr lang="th-TH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2063751" y="188913"/>
            <a:ext cx="820896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ความหมายของสถิติ </a:t>
            </a:r>
            <a:r>
              <a:rPr lang="en-US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(Statistics)</a:t>
            </a:r>
            <a:endParaRPr lang="th-TH" sz="48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1055440" y="1340768"/>
            <a:ext cx="10225136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marL="457200" indent="-457200" algn="thaiDist" eaLnBrk="1" hangingPunct="1">
              <a:spcBef>
                <a:spcPct val="50000"/>
              </a:spcBef>
              <a:buFont typeface="Wingdings" pitchFamily="2" charset="2"/>
              <a:buChar char="v"/>
            </a:pPr>
            <a:r>
              <a:rPr lang="th-TH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กลุ่มของตัวเลขที่แสดงถึงข้อเท็จจริงของสิ่งต่าง ๆ</a:t>
            </a:r>
          </a:p>
          <a:p>
            <a:pPr marL="457200" indent="-457200" algn="thaiDist" eaLnBrk="1" hangingPunct="1">
              <a:spcBef>
                <a:spcPct val="50000"/>
              </a:spcBef>
              <a:buFont typeface="Wingdings" pitchFamily="2" charset="2"/>
              <a:buChar char="v"/>
            </a:pPr>
            <a:r>
              <a:rPr lang="th-TH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ระเบียบวิธีการสถิติ ซึ่งเป็นแขนงหนึ่งของระเบียบวิธีการทางวิทยาศาสตร์ ประกอบด้วย</a:t>
            </a:r>
          </a:p>
          <a:p>
            <a:pPr marL="1657350" lvl="2" indent="-514350" algn="thaiDist" eaLnBrk="1" hangingPunct="1">
              <a:spcBef>
                <a:spcPct val="50000"/>
              </a:spcBef>
              <a:buFont typeface="+mj-lt"/>
              <a:buAutoNum type="arabicParenR"/>
            </a:pPr>
            <a:r>
              <a:rPr lang="th-TH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การเก็บรวบรวมข้อมูล </a:t>
            </a:r>
            <a:r>
              <a:rPr lang="en-US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(Collection  of data)</a:t>
            </a:r>
            <a:endParaRPr lang="th-TH" sz="3600" dirty="0">
              <a:solidFill>
                <a:srgbClr val="000099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1657350" lvl="2" indent="-514350" algn="thaiDist" eaLnBrk="1" hangingPunct="1">
              <a:spcBef>
                <a:spcPct val="50000"/>
              </a:spcBef>
              <a:buFont typeface="+mj-lt"/>
              <a:buAutoNum type="arabicParenR"/>
            </a:pPr>
            <a:r>
              <a:rPr lang="th-TH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การนำเสนอข้อมูล </a:t>
            </a:r>
            <a:r>
              <a:rPr lang="en-US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(Presentation of data)</a:t>
            </a:r>
            <a:endParaRPr lang="th-TH" sz="3600" dirty="0">
              <a:solidFill>
                <a:srgbClr val="000099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1657350" lvl="2" indent="-514350" algn="thaiDist" eaLnBrk="1" hangingPunct="1">
              <a:spcBef>
                <a:spcPct val="50000"/>
              </a:spcBef>
              <a:buFont typeface="+mj-lt"/>
              <a:buAutoNum type="arabicParenR"/>
            </a:pPr>
            <a:r>
              <a:rPr lang="th-TH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การวิเคราะห์ข้อมูล </a:t>
            </a:r>
            <a:r>
              <a:rPr lang="en-US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(Analysis of data)</a:t>
            </a:r>
            <a:endParaRPr lang="th-TH" sz="3600" dirty="0">
              <a:solidFill>
                <a:srgbClr val="000099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1657350" lvl="2" indent="-514350" algn="thaiDist" eaLnBrk="1" hangingPunct="1">
              <a:spcBef>
                <a:spcPct val="50000"/>
              </a:spcBef>
              <a:buFont typeface="+mj-lt"/>
              <a:buAutoNum type="arabicParenR"/>
            </a:pPr>
            <a:r>
              <a:rPr lang="th-TH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การให้ความหมายข้อมูล </a:t>
            </a:r>
            <a:r>
              <a:rPr lang="en-US" sz="36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(Interpretation of data)</a:t>
            </a:r>
            <a:endParaRPr lang="th-TH" sz="3600" dirty="0">
              <a:solidFill>
                <a:srgbClr val="000099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710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774825" y="188913"/>
            <a:ext cx="86423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วิชาสถิติศาสตร์ แบ่งเป็น </a:t>
            </a:r>
            <a:r>
              <a:rPr lang="en-US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 </a:t>
            </a:r>
            <a:r>
              <a:rPr lang="th-TH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สาขาใหญ่ ๆ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695400" y="1268413"/>
            <a:ext cx="108012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สถิติเชิงบรรยาย 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(Descriptive  statistics)</a:t>
            </a:r>
            <a:endParaRPr lang="th-TH" sz="32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เป็นสถิติที่บรรยายให้เห็นคุณลักษณะของสิ่งที่ต้องการศึกษาจากกลุ่มหนึ่งกลุ่มใดโดยเฉพาะ ผลของการศึกษาไม่สามารถนำไปอ้างอิงถึงกลุ่มอื่นได้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695400" y="3068639"/>
            <a:ext cx="10945216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thaiDist" eaLnBrk="1" hangingPunct="1">
              <a:spcBef>
                <a:spcPct val="50000"/>
              </a:spcBef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สถิติเชิงอ้างอิง 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(Inferential statistics)</a:t>
            </a:r>
            <a:endParaRPr lang="th-TH" sz="32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thaiDist" eaLnBrk="1" hangingPunct="1">
              <a:spcBef>
                <a:spcPct val="50000"/>
              </a:spcBef>
            </a:pP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เป็นสถิติที่ศึกษากับกลุ่มตัวอย่าง  แล้วสรุปผลที่ศึกษาได้นั้นอ้างอิงไปถึงกลุ่มประชากร  โดยอาศัยทฤษฎีความน่าจะเป็น  (กลุ่มตัวอย่างต้องเป็นตัวแทนที่ดีของกลุ่มประชากร)</a:t>
            </a:r>
            <a:r>
              <a:rPr lang="en-US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แบ่งเป็น </a:t>
            </a:r>
            <a:r>
              <a:rPr lang="en-US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ประเภท ได้แก่</a:t>
            </a:r>
          </a:p>
          <a:p>
            <a:pPr marL="457200" indent="-457200" algn="thaiDist" eaLnBrk="1" hangingPunct="1">
              <a:spcBef>
                <a:spcPct val="50000"/>
              </a:spcBef>
              <a:buFont typeface="Wingdings" pitchFamily="2" charset="2"/>
              <a:buChar char="v"/>
            </a:pP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สถิติประมาณ </a:t>
            </a:r>
            <a:r>
              <a:rPr lang="en-US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(Estimation  statistics)</a:t>
            </a: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เป็นสถิติที่ใช้ประมาณค่าพารามิเตอร์</a:t>
            </a:r>
          </a:p>
          <a:p>
            <a:pPr marL="457200" indent="-457200" algn="thaiDist" eaLnBrk="1" hangingPunct="1">
              <a:spcBef>
                <a:spcPct val="50000"/>
              </a:spcBef>
              <a:buFont typeface="Wingdings" pitchFamily="2" charset="2"/>
              <a:buChar char="v"/>
            </a:pP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สถิติทดสอบ </a:t>
            </a:r>
            <a:r>
              <a:rPr lang="en-US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(Test statistics) </a:t>
            </a:r>
            <a:r>
              <a:rPr lang="th-TH" sz="32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เป็นสถิติที่เกี่ยวกับการทดสอบสมมติฐาน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129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2135189" y="58738"/>
            <a:ext cx="82073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คำที่พบ</a:t>
            </a:r>
            <a:r>
              <a:rPr lang="th-TH" sz="48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บ่อยๆ</a:t>
            </a:r>
            <a:r>
              <a:rPr lang="th-TH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ในการวิเคราะห์ทางสถิติ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1774825" y="1125539"/>
            <a:ext cx="3600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h-TH" sz="2800"/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767407" y="620714"/>
            <a:ext cx="10624493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 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(variable)</a:t>
            </a:r>
          </a:p>
          <a:p>
            <a:pPr eaLnBrk="1" hangingPunct="1">
              <a:spcBef>
                <a:spcPct val="50000"/>
              </a:spcBef>
            </a:pPr>
            <a:r>
              <a:rPr lang="th-TH" sz="28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หมายถึง คุณลักษณะใดๆ ที่มีความแตกต่างกันระหว่างบุคคล  ระหว่างสิ่งของ  ระหว่างสิ่งแวดล้อม แบ่งเป็น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1.1 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ตัวแปรเชิงคุณภาพ 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(Qualitative variable) </a:t>
            </a:r>
            <a:r>
              <a:rPr lang="th-TH" sz="28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บอกคุณภาพ/คุณลักษณะ เช่น เพศ</a:t>
            </a:r>
          </a:p>
          <a:p>
            <a:pPr eaLnBrk="1" hangingPunct="1">
              <a:spcBef>
                <a:spcPct val="50000"/>
              </a:spcBef>
            </a:pPr>
            <a:r>
              <a:rPr lang="th-TH" sz="28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สถานภาพสมรส  เชื้อชาติ</a:t>
            </a:r>
          </a:p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1.2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ตัวแปรเชิงปริมาณ 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(Quantitative variable) </a:t>
            </a:r>
            <a:r>
              <a:rPr lang="th-TH" sz="28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บอกจำนวน (มาก-น้อย)/ขนาด เช่น อายุ ความสูง น้ำหนัก รายได้ ขนาดของประชากร</a:t>
            </a:r>
          </a:p>
          <a:p>
            <a:pPr eaLnBrk="1" hangingPunct="1">
              <a:spcBef>
                <a:spcPct val="50000"/>
              </a:spcBef>
            </a:pPr>
            <a:r>
              <a:rPr lang="th-TH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ตัวแปรต่อเนื่อง 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(Continuous  variable) </a:t>
            </a:r>
            <a:r>
              <a:rPr lang="th-TH" sz="28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ได้แก่ ตัวแปรที่มีค่าได้ทุกค่าอย่าง		ต่อเนื่องกัน เช่น น้ำหนัก ส่วนสูง อายุ</a:t>
            </a:r>
          </a:p>
          <a:p>
            <a:pPr eaLnBrk="1" hangingPunct="1">
              <a:spcBef>
                <a:spcPct val="50000"/>
              </a:spcBef>
            </a:pPr>
            <a:r>
              <a:rPr lang="th-TH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ตัวแปรไม่ต่อเนื่อง 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(Discrete variable) </a:t>
            </a:r>
            <a:r>
              <a:rPr lang="th-TH" sz="2800" dirty="0">
                <a:solidFill>
                  <a:srgbClr val="000099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ได้แก่ สีของตาคน  จำนวนบุตรใน		ครอบครัว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9371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AutoShape 4"/>
          <p:cNvSpPr>
            <a:spLocks noChangeArrowheads="1"/>
          </p:cNvSpPr>
          <p:nvPr/>
        </p:nvSpPr>
        <p:spPr bwMode="auto">
          <a:xfrm>
            <a:off x="1919536" y="1486179"/>
            <a:ext cx="2232025" cy="8667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>
                <a:latin typeface="Arial" pitchFamily="34" charset="0"/>
              </a:rPr>
              <a:t>เพศ</a:t>
            </a:r>
          </a:p>
        </p:txBody>
      </p:sp>
      <p:sp>
        <p:nvSpPr>
          <p:cNvPr id="26629" name="AutoShape 5"/>
          <p:cNvSpPr>
            <a:spLocks noChangeArrowheads="1"/>
          </p:cNvSpPr>
          <p:nvPr/>
        </p:nvSpPr>
        <p:spPr bwMode="auto">
          <a:xfrm>
            <a:off x="5768977" y="5253832"/>
            <a:ext cx="2232025" cy="865187"/>
          </a:xfrm>
          <a:prstGeom prst="roundRect">
            <a:avLst>
              <a:gd name="adj" fmla="val 16667"/>
            </a:avLst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>
                <a:latin typeface="Arial" pitchFamily="34" charset="0"/>
              </a:rPr>
              <a:t>อาชีพ</a:t>
            </a:r>
          </a:p>
        </p:txBody>
      </p:sp>
      <p:sp>
        <p:nvSpPr>
          <p:cNvPr id="26630" name="AutoShape 6"/>
          <p:cNvSpPr>
            <a:spLocks noChangeArrowheads="1"/>
          </p:cNvSpPr>
          <p:nvPr/>
        </p:nvSpPr>
        <p:spPr bwMode="auto">
          <a:xfrm>
            <a:off x="8314921" y="1262753"/>
            <a:ext cx="2232025" cy="865187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>
                <a:latin typeface="Arial" pitchFamily="34" charset="0"/>
              </a:rPr>
              <a:t>อายุ</a:t>
            </a:r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>
            <a:off x="8517048" y="4050682"/>
            <a:ext cx="2232025" cy="865188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 dirty="0">
                <a:solidFill>
                  <a:schemeClr val="bg1"/>
                </a:solidFill>
                <a:latin typeface="Arial" pitchFamily="34" charset="0"/>
              </a:rPr>
              <a:t>ศาสนา</a:t>
            </a:r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4871864" y="590346"/>
            <a:ext cx="2232025" cy="865187"/>
          </a:xfrm>
          <a:prstGeom prst="roundRect">
            <a:avLst>
              <a:gd name="adj" fmla="val 16667"/>
            </a:avLst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>
                <a:latin typeface="Arial" pitchFamily="34" charset="0"/>
              </a:rPr>
              <a:t>รายได้</a:t>
            </a:r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>
            <a:off x="8974061" y="2501915"/>
            <a:ext cx="2232025" cy="865187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 dirty="0">
                <a:latin typeface="Arial" pitchFamily="34" charset="0"/>
              </a:rPr>
              <a:t>แรงจูงใจ</a:t>
            </a:r>
          </a:p>
        </p:txBody>
      </p:sp>
      <p:sp>
        <p:nvSpPr>
          <p:cNvPr id="26634" name="AutoShape 10"/>
          <p:cNvSpPr>
            <a:spLocks noChangeArrowheads="1"/>
          </p:cNvSpPr>
          <p:nvPr/>
        </p:nvSpPr>
        <p:spPr bwMode="auto">
          <a:xfrm>
            <a:off x="695400" y="2996406"/>
            <a:ext cx="2808287" cy="8651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 dirty="0">
                <a:latin typeface="Arial" pitchFamily="34" charset="0"/>
              </a:rPr>
              <a:t>ผลการเรียน</a:t>
            </a:r>
          </a:p>
        </p:txBody>
      </p:sp>
      <p:sp>
        <p:nvSpPr>
          <p:cNvPr id="26635" name="AutoShape 11"/>
          <p:cNvSpPr>
            <a:spLocks noChangeArrowheads="1"/>
          </p:cNvSpPr>
          <p:nvPr/>
        </p:nvSpPr>
        <p:spPr bwMode="auto">
          <a:xfrm>
            <a:off x="1523454" y="4620055"/>
            <a:ext cx="3024188" cy="936625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 dirty="0">
                <a:latin typeface="Arial" pitchFamily="34" charset="0"/>
              </a:rPr>
              <a:t>ความคิดเห็น</a:t>
            </a:r>
          </a:p>
        </p:txBody>
      </p:sp>
      <p:sp>
        <p:nvSpPr>
          <p:cNvPr id="26636" name="Oval 12"/>
          <p:cNvSpPr>
            <a:spLocks noChangeArrowheads="1"/>
          </p:cNvSpPr>
          <p:nvPr/>
        </p:nvSpPr>
        <p:spPr bwMode="auto">
          <a:xfrm>
            <a:off x="3717924" y="1529939"/>
            <a:ext cx="5041900" cy="3311525"/>
          </a:xfrm>
          <a:prstGeom prst="ellipse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th-TH" sz="7200" dirty="0">
                <a:solidFill>
                  <a:srgbClr val="FF0000"/>
                </a:solidFill>
                <a:latin typeface="Arial" pitchFamily="34" charset="0"/>
              </a:rPr>
              <a:t>ตัวแปร</a:t>
            </a:r>
          </a:p>
          <a:p>
            <a:pPr algn="ctr"/>
            <a:r>
              <a:rPr lang="en-US" sz="6000" dirty="0">
                <a:solidFill>
                  <a:srgbClr val="FF0000"/>
                </a:solidFill>
                <a:latin typeface="Arial" pitchFamily="34" charset="0"/>
              </a:rPr>
              <a:t>(Variable)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484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  <p:bldP spid="26630" grpId="0" animBg="1"/>
      <p:bldP spid="26631" grpId="0" animBg="1"/>
      <p:bldP spid="26632" grpId="0" animBg="1"/>
      <p:bldP spid="26633" grpId="0" animBg="1"/>
      <p:bldP spid="26634" grpId="0" animBg="1"/>
      <p:bldP spid="26635" grpId="0" animBg="1"/>
      <p:bldP spid="266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ชื่อเรื่อง 1"/>
          <p:cNvSpPr>
            <a:spLocks noGrp="1"/>
          </p:cNvSpPr>
          <p:nvPr>
            <p:ph type="title"/>
          </p:nvPr>
        </p:nvSpPr>
        <p:spPr>
          <a:xfrm>
            <a:off x="452637" y="269069"/>
            <a:ext cx="10972800" cy="979512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ตัวแปรในการวิจัย</a:t>
            </a:r>
          </a:p>
        </p:txBody>
      </p:sp>
      <p:sp>
        <p:nvSpPr>
          <p:cNvPr id="6349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911424" y="1527175"/>
            <a:ext cx="10514013" cy="4572000"/>
          </a:xfrm>
        </p:spPr>
        <p:txBody>
          <a:bodyPr/>
          <a:lstStyle/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คุณลักษณะหรือคุณสมบัติของสิ่ง</a:t>
            </a:r>
            <a:r>
              <a:rPr lang="th-TH" sz="32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ต่างๆ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ที่มีชีวิตหรือไม่มีชีวิตที่ผู้ศึกษาหรือวิจัยนำมาศึกษา</a:t>
            </a:r>
          </a:p>
          <a:p>
            <a:pPr eaLnBrk="1" hangingPunct="1"/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สิ่ง</a:t>
            </a:r>
            <a:r>
              <a:rPr lang="th-TH" sz="32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ต่างๆ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หรือคุณลักษณะ 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ที่สามารถแปรเปลี่ยนค่าไปได้</a:t>
            </a:r>
            <a:r>
              <a:rPr lang="th-TH" sz="32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ต่างๆ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กัน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ในประชากรหรือกลุ่มตัวอย่าง</a:t>
            </a:r>
          </a:p>
          <a:p>
            <a:pPr eaLnBrk="1" hangingPunct="1"/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ผู้วิจัยต้องการ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จะตีค่าออกมาเพื่อตอบคำถามของงานวิจัย</a:t>
            </a:r>
            <a:r>
              <a:rPr lang="th-TH" sz="32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นั้นๆ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โดยตัวแปร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ตัวใดตัวหนึ่งต้องมีค่าแปรเปลี่ยนได้อย่างน้อย </a:t>
            </a:r>
            <a:r>
              <a:rPr lang="en-US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 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ค่า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เช่น ตัวแปรเพศ มี 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ค่า ได้แก่ หญิงและชาย</a:t>
            </a:r>
          </a:p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สามารถวัดได้หรือแจกแจงได้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ขึ้นกับระดับของการวัด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6090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ชื่อเรื่อง 1"/>
          <p:cNvSpPr>
            <a:spLocks noGrp="1"/>
          </p:cNvSpPr>
          <p:nvPr>
            <p:ph type="title"/>
          </p:nvPr>
        </p:nvSpPr>
        <p:spPr>
          <a:xfrm>
            <a:off x="1825625" y="285751"/>
            <a:ext cx="8534400" cy="785813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ความสำคัญของตัวแปร</a:t>
            </a:r>
          </a:p>
        </p:txBody>
      </p:sp>
      <p:sp>
        <p:nvSpPr>
          <p:cNvPr id="6451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1127448" y="1556792"/>
            <a:ext cx="9793088" cy="4572000"/>
          </a:xfrm>
        </p:spPr>
        <p:txBody>
          <a:bodyPr/>
          <a:lstStyle/>
          <a:p>
            <a:pPr eaLnBrk="1" hangingPunct="1"/>
            <a:r>
              <a:rPr lang="th-TH" sz="40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บ่งชี้ถึงคุณค่าของงานวิจัย โดยเฉพาะหากเป็นการศึกษาที่ผู้วิจัยนำตัวแปรใหม่ มาทำการศึกษา ซึ่งอาจนำไปสู่การได้</a:t>
            </a:r>
            <a:r>
              <a:rPr lang="th-TH" sz="40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แนวคิดทฤษฎีใหม่ๆ</a:t>
            </a:r>
          </a:p>
          <a:p>
            <a:pPr eaLnBrk="1" hangingPunct="1"/>
            <a:r>
              <a:rPr lang="th-TH" sz="40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นำไปสู่</a:t>
            </a:r>
            <a:r>
              <a:rPr lang="th-TH" sz="40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การตั้งสมมติฐานเพื่อการทดสอบ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7105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450967" y="136524"/>
            <a:ext cx="10972800" cy="979512"/>
          </a:xfrm>
          <a:noFill/>
          <a:ln>
            <a:noFill/>
          </a:ln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ที่มาของตัวแปรในการวิจัย</a:t>
            </a:r>
          </a:p>
        </p:txBody>
      </p:sp>
      <p:sp>
        <p:nvSpPr>
          <p:cNvPr id="6553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911424" y="1527175"/>
            <a:ext cx="10512343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ตัวแปรในการวิจัย</a:t>
            </a:r>
            <a:r>
              <a:rPr lang="th-TH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ได้มาจากการทบทวนเอกสารงานวิจัยที่เกี่ยวข้อง 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ควบคู่กับ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การตั้งสมมติฐานทั้งนี้อาจสังเกตได้จากต่อไปนี้</a:t>
            </a:r>
          </a:p>
          <a:p>
            <a:pPr eaLnBrk="1" hangingPunct="1"/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ชื่อเรื่องงานวิจัย</a:t>
            </a:r>
          </a:p>
          <a:p>
            <a:pPr eaLnBrk="1" hangingPunct="1"/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วัตถุประสงค์ของการวิจัย</a:t>
            </a:r>
          </a:p>
          <a:p>
            <a:pPr eaLnBrk="1" hangingPunct="1"/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สมมติฐานการวิจัย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1433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188343"/>
            <a:ext cx="10972800" cy="1077912"/>
          </a:xfrm>
          <a:noFill/>
          <a:ln>
            <a:noFill/>
          </a:ln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 ตัวแปรสามารถกำหนดได้หลายแบบ</a:t>
            </a:r>
          </a:p>
        </p:txBody>
      </p:sp>
      <p:sp>
        <p:nvSpPr>
          <p:cNvPr id="66563" name="TextBox 3"/>
          <p:cNvSpPr txBox="1">
            <a:spLocks noChangeArrowheads="1"/>
          </p:cNvSpPr>
          <p:nvPr/>
        </p:nvSpPr>
        <p:spPr bwMode="auto">
          <a:xfrm>
            <a:off x="2166939" y="1928813"/>
            <a:ext cx="1000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b="0">
                <a:solidFill>
                  <a:srgbClr val="000000"/>
                </a:solidFill>
              </a:rPr>
              <a:t>รายได้</a:t>
            </a:r>
          </a:p>
        </p:txBody>
      </p:sp>
      <p:sp>
        <p:nvSpPr>
          <p:cNvPr id="66564" name="TextBox 4"/>
          <p:cNvSpPr txBox="1">
            <a:spLocks noChangeArrowheads="1"/>
          </p:cNvSpPr>
          <p:nvPr/>
        </p:nvSpPr>
        <p:spPr bwMode="auto">
          <a:xfrm>
            <a:off x="3167064" y="1928813"/>
            <a:ext cx="1000125" cy="10772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r" eaLnBrk="1" hangingPunct="1"/>
            <a:r>
              <a:rPr lang="th-TH" sz="3200" b="0" dirty="0">
                <a:solidFill>
                  <a:srgbClr val="000000"/>
                </a:solidFill>
              </a:rPr>
              <a:t>ไม่มี</a:t>
            </a:r>
          </a:p>
          <a:p>
            <a:pPr algn="r" eaLnBrk="1" hangingPunct="1"/>
            <a:r>
              <a:rPr lang="th-TH" sz="3200" b="0" dirty="0">
                <a:solidFill>
                  <a:srgbClr val="000000"/>
                </a:solidFill>
              </a:rPr>
              <a:t>มี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309938" y="2000250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309938" y="2428875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66567" name="TextBox 8"/>
          <p:cNvSpPr txBox="1">
            <a:spLocks noChangeArrowheads="1"/>
          </p:cNvSpPr>
          <p:nvPr/>
        </p:nvSpPr>
        <p:spPr bwMode="auto">
          <a:xfrm>
            <a:off x="4310064" y="1942962"/>
            <a:ext cx="1000125" cy="20621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r" eaLnBrk="1" hangingPunct="1"/>
            <a:r>
              <a:rPr lang="th-TH" sz="3200" b="0" dirty="0">
                <a:solidFill>
                  <a:srgbClr val="000000"/>
                </a:solidFill>
              </a:rPr>
              <a:t>ไม่มี</a:t>
            </a:r>
          </a:p>
          <a:p>
            <a:pPr algn="r" eaLnBrk="1" hangingPunct="1"/>
            <a:r>
              <a:rPr lang="th-TH" sz="3200" b="0" dirty="0">
                <a:solidFill>
                  <a:srgbClr val="000000"/>
                </a:solidFill>
              </a:rPr>
              <a:t>ต่ำ</a:t>
            </a:r>
          </a:p>
          <a:p>
            <a:pPr algn="r" eaLnBrk="1" hangingPunct="1"/>
            <a:r>
              <a:rPr lang="th-TH" sz="3200" b="0" dirty="0">
                <a:solidFill>
                  <a:srgbClr val="000000"/>
                </a:solidFill>
              </a:rPr>
              <a:t>กลาง</a:t>
            </a:r>
          </a:p>
          <a:p>
            <a:pPr algn="r" eaLnBrk="1" hangingPunct="1"/>
            <a:r>
              <a:rPr lang="th-TH" sz="3200" b="0" dirty="0">
                <a:solidFill>
                  <a:srgbClr val="000000"/>
                </a:solidFill>
              </a:rPr>
              <a:t>สูง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381500" y="2000250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4381500" y="2567186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4370090" y="3068960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66572" name="TextBox 13"/>
          <p:cNvSpPr txBox="1">
            <a:spLocks noChangeArrowheads="1"/>
          </p:cNvSpPr>
          <p:nvPr/>
        </p:nvSpPr>
        <p:spPr bwMode="auto">
          <a:xfrm>
            <a:off x="5453063" y="1928813"/>
            <a:ext cx="1714500" cy="1569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r" eaLnBrk="1" hangingPunct="1"/>
            <a:r>
              <a:rPr lang="en-US" sz="3200" b="0" dirty="0">
                <a:solidFill>
                  <a:srgbClr val="000000"/>
                </a:solidFill>
              </a:rPr>
              <a:t>0-2000</a:t>
            </a:r>
          </a:p>
          <a:p>
            <a:pPr algn="r" eaLnBrk="1" hangingPunct="1"/>
            <a:r>
              <a:rPr lang="en-US" sz="3200" b="0" dirty="0">
                <a:solidFill>
                  <a:srgbClr val="000000"/>
                </a:solidFill>
              </a:rPr>
              <a:t>2001-4000</a:t>
            </a:r>
          </a:p>
          <a:p>
            <a:pPr algn="r" eaLnBrk="1" hangingPunct="1"/>
            <a:r>
              <a:rPr lang="en-US" sz="3200" b="0" dirty="0">
                <a:solidFill>
                  <a:srgbClr val="000000"/>
                </a:solidFill>
              </a:rPr>
              <a:t>4001-6000</a:t>
            </a:r>
            <a:endParaRPr lang="th-TH" sz="3200" b="0" dirty="0">
              <a:solidFill>
                <a:srgbClr val="000000"/>
              </a:solidFill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5524500" y="2000250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5524500" y="2428875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5524500" y="2857500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66576" name="TextBox 17"/>
          <p:cNvSpPr txBox="1">
            <a:spLocks noChangeArrowheads="1"/>
          </p:cNvSpPr>
          <p:nvPr/>
        </p:nvSpPr>
        <p:spPr bwMode="auto">
          <a:xfrm>
            <a:off x="7381875" y="1928813"/>
            <a:ext cx="2000250" cy="1077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r" eaLnBrk="1" hangingPunct="1"/>
            <a:r>
              <a:rPr lang="en-US" sz="3200" b="0" dirty="0">
                <a:solidFill>
                  <a:srgbClr val="000000"/>
                </a:solidFill>
              </a:rPr>
              <a:t>………</a:t>
            </a:r>
            <a:r>
              <a:rPr lang="th-TH" sz="3200" b="0" dirty="0">
                <a:solidFill>
                  <a:srgbClr val="000000"/>
                </a:solidFill>
              </a:rPr>
              <a:t>บาท/เดือน</a:t>
            </a:r>
          </a:p>
        </p:txBody>
      </p:sp>
      <p:sp>
        <p:nvSpPr>
          <p:cNvPr id="19" name="ลูกศรขวา 18"/>
          <p:cNvSpPr/>
          <p:nvPr/>
        </p:nvSpPr>
        <p:spPr>
          <a:xfrm>
            <a:off x="3524250" y="5089748"/>
            <a:ext cx="4286250" cy="571500"/>
          </a:xfrm>
          <a:prstGeom prst="rightArrow">
            <a:avLst>
              <a:gd name="adj1" fmla="val 50000"/>
              <a:gd name="adj2" fmla="val 135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66578" name="TextBox 19"/>
          <p:cNvSpPr txBox="1">
            <a:spLocks noChangeArrowheads="1"/>
          </p:cNvSpPr>
          <p:nvPr/>
        </p:nvSpPr>
        <p:spPr bwMode="auto">
          <a:xfrm>
            <a:off x="2381250" y="5149056"/>
            <a:ext cx="928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b="0" dirty="0">
                <a:solidFill>
                  <a:srgbClr val="000000"/>
                </a:solidFill>
              </a:rPr>
              <a:t>หยาบ</a:t>
            </a:r>
          </a:p>
        </p:txBody>
      </p:sp>
      <p:sp>
        <p:nvSpPr>
          <p:cNvPr id="66579" name="TextBox 20"/>
          <p:cNvSpPr txBox="1">
            <a:spLocks noChangeArrowheads="1"/>
          </p:cNvSpPr>
          <p:nvPr/>
        </p:nvSpPr>
        <p:spPr bwMode="auto">
          <a:xfrm>
            <a:off x="8024813" y="5149056"/>
            <a:ext cx="1143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b="0">
                <a:solidFill>
                  <a:srgbClr val="000000"/>
                </a:solidFill>
              </a:rPr>
              <a:t>ละเอียด</a:t>
            </a:r>
          </a:p>
        </p:txBody>
      </p:sp>
      <p:sp>
        <p:nvSpPr>
          <p:cNvPr id="20" name="สี่เหลี่ยมผืนผ้า 11"/>
          <p:cNvSpPr/>
          <p:nvPr/>
        </p:nvSpPr>
        <p:spPr>
          <a:xfrm>
            <a:off x="4367808" y="3573016"/>
            <a:ext cx="285750" cy="28575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>
              <a:solidFill>
                <a:prstClr val="white"/>
              </a:solidFill>
              <a:latin typeface="Angsana New" pitchFamily="18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9928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ชื่อเรื่อง 1"/>
          <p:cNvSpPr>
            <a:spLocks noGrp="1"/>
          </p:cNvSpPr>
          <p:nvPr>
            <p:ph type="title"/>
          </p:nvPr>
        </p:nvSpPr>
        <p:spPr>
          <a:xfrm>
            <a:off x="772686" y="136524"/>
            <a:ext cx="10972800" cy="1051520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ประเภทของตัวแปร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1055440" y="1527175"/>
            <a:ext cx="1051316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ตัวแปรที่ใช้งานวิจัยสามารถจัดเป็นกลุ่มได้ 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3 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กลุ่มใหญ่ๆ ดังนี้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กลุ่มตัวแปรต้นและตัวแปรตาม (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Independent &amp; Dependent Variables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ตัวแปรเชิงปริมาณและตัวแปรเชิงคุณลักษณะ (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Quantitative &amp; Qualitative Variables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ตัวแปรเชิงกำหนดและตัวแปรเชิงจำแนก(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Attribute Variables or Assigned &amp; Active Variables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endParaRPr lang="th-TH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5495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ชื่อเรื่อง 1"/>
          <p:cNvSpPr>
            <a:spLocks noGrp="1"/>
          </p:cNvSpPr>
          <p:nvPr>
            <p:ph type="title"/>
          </p:nvPr>
        </p:nvSpPr>
        <p:spPr>
          <a:xfrm>
            <a:off x="1825625" y="332656"/>
            <a:ext cx="8534400" cy="881782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กลุ่มตัวแปรต้นและตัวแปรตาม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23392" y="1340768"/>
            <a:ext cx="11089232" cy="4572000"/>
          </a:xfrm>
        </p:spPr>
        <p:txBody>
          <a:bodyPr>
            <a:no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ตัวแปรต้น 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หมายถึง ตัวแปรที่เป็น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ตัวกำหนดหรือมีผลกระทบให้เกิดการเปลี่ยนแปลงต่อตัวแปรอื่นๆ ได้ เกิดขึ้นก่อน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ตัวแปรตาม หมายถึง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ตัวแปรที่มีการเปลี่ยนแปลงเนื่องมาจาก ตัวแปรต้นเกิดขึ้นภายหลัง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ตัวอย่างเช่น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ตัวแปรต้น			ตัวแปรตาม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ขนมหวาน			ฟันผุ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สารสกัดจากกระเทียม	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ระดับความดันโลหิต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ความเพียงพอของรายได้	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ระดับความเครียด</a:t>
            </a:r>
          </a:p>
          <a:p>
            <a:pPr marL="274320" indent="-274320" fontAlgn="auto">
              <a:spcAft>
                <a:spcPts val="0"/>
              </a:spcAft>
              <a:buNone/>
              <a:defRPr/>
            </a:pP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อายุ			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ความแข็งแรงของกล้ามเนื้อ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ที่มาของตัวแปรต้นและตัวแปรตาม ได้จากการทบทวนวรรณกรรมงานวิจัยและทฤษฎีที่เกี่ยวข้อง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3213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ชื่อเรื่อง 1"/>
          <p:cNvSpPr>
            <a:spLocks noGrp="1"/>
          </p:cNvSpPr>
          <p:nvPr>
            <p:ph type="title"/>
          </p:nvPr>
        </p:nvSpPr>
        <p:spPr>
          <a:xfrm>
            <a:off x="1825625" y="116632"/>
            <a:ext cx="8534400" cy="1071563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ตัวแปรเชิงปริมาณและตัวแปรเชิงคุณลักษณะ</a:t>
            </a:r>
          </a:p>
        </p:txBody>
      </p:sp>
      <p:sp>
        <p:nvSpPr>
          <p:cNvPr id="6963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95400" y="1428751"/>
            <a:ext cx="11017224" cy="531261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ตัวแปรเชิงปริมาณ หมายถึง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ตัวแปรที่สามารถเก็บข้อมูลเป็นตัวเลขหรือเป็นจำนวน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ได้ อาจเป็นข้อมูลตัวเลขเต็มหรือค่าต่อเนื่อง หาค่าเฉลี่ยได้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ระดับการวัด 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Interval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 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Ratio scales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ตัวแปรเชิงคุณลักษณะ หมายถึง ตัวแปรที่ไม่สามารถเก็บข้อมูลออกมาเป็นตัวเลขได้ เนื่องจาก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เป็นข้อมูลเชิงลักษณะ เวลาเก็บข้อมูลต้องกำหนดรหัสเป็นตัวเลขแทนคุณลักษณะที่แตกต่างกัน 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เช่น คุณลักษณะ “ชาย”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= 1 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“หญิง”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= 2 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หาค่าเฉลี่ยไม่ได้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ระดับการวัด 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Nominal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 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Ordinal scales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ตัวอย่างเช่น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ตัวแปรเชิงปริมาณ			ตัวแปรเชิงคุณภาพ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น้ำหนักตัว			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เพศ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ระดับน้ำตาลในเลือด			อาชีพ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อุณหภูมิร่างกาย			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ระดับการศึกษา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		</a:t>
            </a:r>
          </a:p>
          <a:p>
            <a:pPr eaLnBrk="1" hangingPunct="1">
              <a:buFont typeface="Wingdings 2" pitchFamily="18" charset="2"/>
              <a:buNone/>
            </a:pPr>
            <a:endParaRPr lang="en-US" sz="28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2711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ชื่อเรื่อง 1"/>
          <p:cNvSpPr>
            <a:spLocks noGrp="1"/>
          </p:cNvSpPr>
          <p:nvPr>
            <p:ph type="title"/>
          </p:nvPr>
        </p:nvSpPr>
        <p:spPr>
          <a:xfrm>
            <a:off x="1828800" y="362780"/>
            <a:ext cx="8534400" cy="792088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ตัวแปรเชิงกำหนดและตัวแปรเชิงจำแนก</a:t>
            </a:r>
            <a:r>
              <a:rPr lang="en-US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4800" b="1" dirty="0">
              <a:solidFill>
                <a:schemeClr val="tx1"/>
              </a:solidFill>
              <a:effectLst/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7065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767408" y="1428751"/>
            <a:ext cx="10873208" cy="5168601"/>
          </a:xfrm>
        </p:spPr>
        <p:txBody>
          <a:bodyPr/>
          <a:lstStyle/>
          <a:p>
            <a:pPr eaLnBrk="1" hangingPunct="1"/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ตัวแปรเชิงกำหนดมักเกี่ยวข้องกับลักษณะการวิจัยที่กำหนดให้แปรมีลักษณะนั้นๆ หรือถูกกระทำขึ้นโดยผู้วิจัยเพื่อให้กลุ่มศึกษาได้รับตามแผนการทดลอง เทียบกับอีกกลุ่มที่ไม่ได้รับหรือได้รับตามวิธีปกติ</a:t>
            </a:r>
          </a:p>
          <a:p>
            <a:pPr eaLnBrk="1" hangingPunct="1"/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ตัวแปรจำแนกเป็นตัวแปรที่มีอยู่ตามธรรมชาติแล้ว เพียงแต่นำตัวแปรนั้นๆ มาศึกษาตามที่ต้องการ เช่นคุณลักษณะของกลุ่มศึกษา</a:t>
            </a:r>
          </a:p>
          <a:p>
            <a:pPr eaLnBrk="1" hangingPunct="1"/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ตัวอย่างเช่น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ตัวแปรเชิงกำหนด			ตัวแปรเชิงจำแนก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วิธีการสอน			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เพศ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รูปแบบการรักษา			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อายุ</a:t>
            </a:r>
          </a:p>
          <a:p>
            <a:pPr eaLnBrk="1" hangingPunct="1">
              <a:buFont typeface="Wingdings 2" pitchFamily="18" charset="2"/>
              <a:buNone/>
            </a:pP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แผนการทดลอง			</a:t>
            </a:r>
            <a:r>
              <a:rPr lang="en-US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2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สถานภาพสมรส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8145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ชื่อเรื่อง 1"/>
          <p:cNvSpPr>
            <a:spLocks noGrp="1"/>
          </p:cNvSpPr>
          <p:nvPr>
            <p:ph type="title"/>
          </p:nvPr>
        </p:nvSpPr>
        <p:spPr>
          <a:xfrm>
            <a:off x="591344" y="233065"/>
            <a:ext cx="10972800" cy="1051520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การให้คำนิยามศัพท์ของตัวแปร</a:t>
            </a:r>
          </a:p>
        </p:txBody>
      </p:sp>
      <p:sp>
        <p:nvSpPr>
          <p:cNvPr id="31747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739824" y="1527175"/>
            <a:ext cx="10972800" cy="4572000"/>
          </a:xfrm>
        </p:spPr>
        <p:txBody>
          <a:bodyPr/>
          <a:lstStyle/>
          <a:p>
            <a:pPr eaLnBrk="1" hangingPunct="1">
              <a:defRPr/>
            </a:pP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ความหมายหรือคำนิยาม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ของตัวแปรที่ศึกษาที่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นำไปสู่การเก็บข้อมูลได้ วัดได้ ประเมินได้ และสามารถตอบประเด็นคำถามหรือสมมติฐานการวิจัย และวัตถุประสงค์ที่ตั้งไว้ได้</a:t>
            </a:r>
          </a:p>
          <a:p>
            <a:pPr eaLnBrk="1" hangingPunct="1">
              <a:defRPr/>
            </a:pPr>
            <a:endParaRPr lang="th-TH" sz="2800" b="1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defRPr/>
            </a:pP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ต้องกำหนดความหมายว่าหมายถึงอะไร ครอบคลุมอะไร มีขอบเขตแค่ไหน 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รวมถึงวิธีการวัดตัวแปรเหล่านั้น ว่าจะวัดได้อย่างไร</a:t>
            </a:r>
          </a:p>
          <a:p>
            <a:pPr eaLnBrk="1" hangingPunct="1">
              <a:defRPr/>
            </a:pPr>
            <a:endParaRPr lang="th-TH" sz="28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defRPr/>
            </a:pP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สื่อถึงการสร้างแบบสอบถามหรือเครื่องมือที่ใช้เก็บข้อมูล 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ว่าดัดแปลงจากเครื่องมือของใคร หรือนำของใครมาใช้เลยโดยไม่ผ่านการดัดแปลง หรือสร้างขึ้นเองจากการบทวนวรรณกรรม</a:t>
            </a:r>
          </a:p>
          <a:p>
            <a:pPr eaLnBrk="1" hangingPunct="1">
              <a:defRPr/>
            </a:pPr>
            <a:endParaRPr lang="th-TH" sz="28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defRPr/>
            </a:pP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บางตัวแปรที่เป็นสากล 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เข้าใจตรงกันไม่จำเป็นต้องให้นิยาม เช่น เพศ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7271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260648"/>
            <a:ext cx="10972800" cy="1195536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ประโยชน์ของการให้นิยามตัวแปร</a:t>
            </a:r>
          </a:p>
        </p:txBody>
      </p:sp>
      <p:sp>
        <p:nvSpPr>
          <p:cNvPr id="7680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1415480" y="2060575"/>
            <a:ext cx="9649072" cy="3168650"/>
          </a:xfrm>
        </p:spPr>
        <p:txBody>
          <a:bodyPr/>
          <a:lstStyle/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ทำให้เข้าใจรายละเอียดของตัวแปรที่ต้องการจะวัด</a:t>
            </a:r>
          </a:p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ทราบถึงระดับการวัดและวิธีการวัดตัวแปร</a:t>
            </a:r>
          </a:p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ทำให้การแปลผลการวิเคราะห์ข้อมูลถูกต้องน่าเชื่อถือ</a:t>
            </a:r>
          </a:p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การวิจารณ์ผลการวิจัยถูกต้อง มีเหตุผลน่าเชื่อถือ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15334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183555"/>
            <a:ext cx="10972800" cy="1051520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การให้คำนิยามตัวแปร</a:t>
            </a:r>
          </a:p>
        </p:txBody>
      </p:sp>
      <p:sp>
        <p:nvSpPr>
          <p:cNvPr id="3379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527175"/>
            <a:ext cx="11103023" cy="4572000"/>
          </a:xfrm>
        </p:spPr>
        <p:txBody>
          <a:bodyPr/>
          <a:lstStyle/>
          <a:p>
            <a:pPr eaLnBrk="1" hangingPunct="1">
              <a:defRPr/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นิยามทั่วไป (</a:t>
            </a:r>
            <a:r>
              <a:rPr lang="en-US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General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/</a:t>
            </a:r>
            <a:r>
              <a:rPr lang="en-US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Conceptual definition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การให้</a:t>
            </a:r>
            <a:r>
              <a:rPr lang="th-TH" sz="3200" b="1" i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ความหมายทั่วไปตามแนวทฤษฎี 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เช่น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รายได้ครอบครัว หมายถึงรายได้ของสมาชิกทุกคนในครอบครัวจากการประกอบอาชีพ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th-TH" sz="3200" b="1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นิยามเชิงปฏิบัติการ (</a:t>
            </a:r>
            <a:r>
              <a:rPr lang="en-US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Operational definition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การให้ความหมาย</a:t>
            </a:r>
            <a:r>
              <a:rPr lang="th-TH" sz="3200" b="1" i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ที่บ่งบอกถึงอาการ ระบุกิจกรรม หรือแนวทางการวัด การประเมิน</a:t>
            </a:r>
            <a:r>
              <a:rPr lang="th-TH" sz="3200" b="1" i="1" dirty="0">
                <a:solidFill>
                  <a:schemeClr val="bg2">
                    <a:lumMod val="50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และนำไปสู่การสร้างเครื่องมือเพื่อเก็บรวบรวมข้อมูล นิยมใช้ในการวิจัย เช่น รายได้ของครอบครัว หมายถึงรายได้ของสมาชิกทุกคนในครอบครัวจากการประกอบอาชีพทุกประเภทรวมกัน เป็นจำนวนบาทต่อเดือน โดยไม่หักค่าใช้จ่ายใดๆ (แบบสอบถามที่สร้าง จำนวนสมาชิกที่มีอาชีพ/รายได้เป็นบาทต่อคนต่อเดือน)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7678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105090"/>
            <a:ext cx="10972800" cy="1123528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ตัวอย่างการให้คำนิยามตัวแปร (</a:t>
            </a:r>
            <a:r>
              <a:rPr lang="en-US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</p:txBody>
      </p:sp>
      <p:sp>
        <p:nvSpPr>
          <p:cNvPr id="3481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767408" y="1250856"/>
            <a:ext cx="10814992" cy="4572000"/>
          </a:xfrm>
        </p:spPr>
        <p:txBody>
          <a:bodyPr/>
          <a:lstStyle/>
          <a:p>
            <a:pPr eaLnBrk="1" hangingPunct="1">
              <a:defRPr/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อายุ หมายถึง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อายุเต็มปีของกลุ่มตัวอย่างนับถึงวันเก็บข้อมูล </a:t>
            </a:r>
            <a:r>
              <a:rPr lang="th-TH" sz="3200" b="1" i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เศษจำนวนเดือนที่เกิน </a:t>
            </a:r>
            <a:r>
              <a:rPr lang="en-US" sz="3200" b="1" i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6 </a:t>
            </a:r>
            <a:r>
              <a:rPr lang="th-TH" sz="3200" b="1" i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เดือนขึ้นไป ปัดขึ้นเป็นอีก </a:t>
            </a:r>
            <a:r>
              <a:rPr lang="en-US" sz="3200" b="1" i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</a:t>
            </a:r>
            <a:r>
              <a:rPr lang="th-TH" sz="3200" b="1" i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ปี</a:t>
            </a:r>
          </a:p>
          <a:p>
            <a:pPr eaLnBrk="1" hangingPunct="1">
              <a:defRPr/>
            </a:pPr>
            <a:endParaRPr lang="th-TH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ระดับการศึกษา หมายถึง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การศึกษาขั้นสูงสุดที่กลุ่มตัวอย่างได้รับแบ่งเป็น </a:t>
            </a:r>
            <a:r>
              <a:rPr lang="th-TH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ไม่ได้เรียนหนังสือ ประถมศึกษา มัธยมศึกษาตอนต้น มัธยมศึกษาตอนปลาย/</a:t>
            </a:r>
            <a:r>
              <a:rPr lang="th-TH" sz="32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ปวช</a:t>
            </a:r>
            <a:r>
              <a:rPr lang="en-US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</a:t>
            </a:r>
            <a:r>
              <a:rPr lang="th-TH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อนุปริญญา/</a:t>
            </a:r>
            <a:r>
              <a:rPr lang="th-TH" sz="32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ปวส</a:t>
            </a:r>
            <a:r>
              <a:rPr lang="en-US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</a:t>
            </a:r>
            <a:r>
              <a:rPr lang="th-TH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ปริญญาตรี และสูงกว่าปริญญาตรี</a:t>
            </a:r>
          </a:p>
          <a:p>
            <a:pPr eaLnBrk="1" hangingPunct="1">
              <a:defRPr/>
            </a:pPr>
            <a:endParaRPr lang="th-TH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อาชีพ หมายถึง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การทำงานที่ใช้เวลาส่วนใหญ่ในการปฏิบัติและก่อให้เกิดรายได้ จำแนกเป็น </a:t>
            </a:r>
            <a:r>
              <a:rPr lang="th-TH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ว่างงาน/แม่บ้าน  รับจ้าง เกษตรกรรม ค้าขาย รับราชการ/รัฐวิสาหกิจ พนักงานบริษัทเอกชน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เป็นต้น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71620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77319" y="1035843"/>
            <a:ext cx="11089232" cy="4786313"/>
          </a:xfrm>
        </p:spPr>
        <p:txBody>
          <a:bodyPr/>
          <a:lstStyle/>
          <a:p>
            <a:pPr eaLnBrk="1" hangingPunct="1">
              <a:defRPr/>
            </a:pP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คุณภาพชีวิต หมายถึง การรับรู้ต่อสภาพความเป็นอยู่ที่ดีทั้งด้านร่างกาย อารมณ์ จิตใจ สังคมและสิ่งแวดล้อม และสามารถอยู่ร่วมในสังคมได้อย่างเป็นปกติสุข ประเมินได้จากแบบการวัดคุณภาพชีวิตที่ผู้วิจัยได้ดัดแปลงจากแบบวัดคุณภาพชีวิตขององค์การอนามัยโลกฉบับย่อภาษาไทย (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WHOQOL –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BRIEF - THAI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ซึ่งแปลและปรับปรุงให้เป็นภาษาไทยโดย </a:t>
            </a:r>
            <a:r>
              <a:rPr lang="th-TH" sz="28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สุวัฒน์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มหัตนิ</a:t>
            </a:r>
            <a:r>
              <a:rPr lang="th-TH" sz="28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รันดร์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กุลและคณะ (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15-16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จำนวน 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26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 แบ่งเป็น </a:t>
            </a:r>
            <a:r>
              <a:rPr lang="en-US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 </a:t>
            </a:r>
            <a:r>
              <a:rPr lang="th-TH" sz="2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ด้าน</a:t>
            </a:r>
            <a:r>
              <a:rPr lang="th-TH" sz="2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ได้แก่</a:t>
            </a:r>
          </a:p>
          <a:p>
            <a:pPr lvl="1" eaLnBrk="1" hangingPunct="1"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ด้านร่างกายและสุขภาพ ประกอบด้วย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6 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ตัวชี้วัด ได้แก่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ความพึงพอใจกับสุขภาพ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ความเจ็บปวดและความไม่สบาย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กำลังวังชาและความเหนื่อยล้า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การนอนหลับพักผ่อน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5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การดำเนินชีวิตประจำวัน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6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ความสามารถในการทำงาน</a:t>
            </a:r>
          </a:p>
          <a:p>
            <a:pPr lvl="1" eaLnBrk="1" hangingPunct="1"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ด้านจิตใจและอารมณ์ ได้แก่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……</a:t>
            </a:r>
            <a:endParaRPr lang="th-TH" sz="2800" b="1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lvl="1" eaLnBrk="1" hangingPunct="1"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ด้านความสัมพันธ์ทางสังคม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…….</a:t>
            </a:r>
          </a:p>
          <a:p>
            <a:pPr lvl="1" eaLnBrk="1" hangingPunct="1"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ด้านสิ่งแวดล้อมและความมั่นคง ได้แก่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…….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แบ่งคุณภาพชีวิตออกเป็น </a:t>
            </a:r>
            <a:r>
              <a:rPr lang="en-US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 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 คือดี ปานกลาง และไม่ดี </a:t>
            </a:r>
          </a:p>
        </p:txBody>
      </p:sp>
      <p:sp>
        <p:nvSpPr>
          <p:cNvPr id="35843" name="ชื่อเรื่อง 1"/>
          <p:cNvSpPr>
            <a:spLocks noGrp="1"/>
          </p:cNvSpPr>
          <p:nvPr>
            <p:ph type="title"/>
          </p:nvPr>
        </p:nvSpPr>
        <p:spPr>
          <a:xfrm>
            <a:off x="1981200" y="138880"/>
            <a:ext cx="8229600" cy="1008112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ตัวอย่างการให้คำนิยามตัวแปร (</a:t>
            </a:r>
            <a:r>
              <a:rPr lang="en-US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08196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ชื่อเรื่อง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908720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</a:t>
            </a:r>
            <a:r>
              <a:rPr lang="en-US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ตัวแปรในกรอบแนวคิดการวิจัย</a:t>
            </a:r>
          </a:p>
        </p:txBody>
      </p:sp>
      <p:sp>
        <p:nvSpPr>
          <p:cNvPr id="81923" name="TextBox 4"/>
          <p:cNvSpPr txBox="1">
            <a:spLocks/>
          </p:cNvSpPr>
          <p:nvPr/>
        </p:nvSpPr>
        <p:spPr bwMode="auto">
          <a:xfrm>
            <a:off x="1595438" y="1357313"/>
            <a:ext cx="4322763" cy="31085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280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ปัจจัยด้านสังคมประชากร</a:t>
            </a:r>
          </a:p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อายุ</a:t>
            </a:r>
          </a:p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สถานภาพสมรส</a:t>
            </a:r>
          </a:p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รายได้</a:t>
            </a:r>
          </a:p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การศึกษา</a:t>
            </a:r>
          </a:p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บุคคลที่พักอาศัยอยู่ด้วย</a:t>
            </a:r>
          </a:p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ประสบการณ์การมีเพศสัมพันธ์</a:t>
            </a:r>
          </a:p>
        </p:txBody>
      </p:sp>
      <p:sp>
        <p:nvSpPr>
          <p:cNvPr id="81924" name="TextBox 5"/>
          <p:cNvSpPr txBox="1">
            <a:spLocks noChangeArrowheads="1"/>
          </p:cNvSpPr>
          <p:nvPr/>
        </p:nvSpPr>
        <p:spPr bwMode="auto">
          <a:xfrm>
            <a:off x="1599745" y="4626085"/>
            <a:ext cx="4322763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การได้รับความรู้เรื่องเพศศึกษา </a:t>
            </a:r>
          </a:p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การเข้าถึงบริการวางแผนครอบครัว</a:t>
            </a:r>
          </a:p>
        </p:txBody>
      </p:sp>
      <p:sp>
        <p:nvSpPr>
          <p:cNvPr id="81925" name="TextBox 8"/>
          <p:cNvSpPr txBox="1">
            <a:spLocks noChangeArrowheads="1"/>
          </p:cNvSpPr>
          <p:nvPr/>
        </p:nvSpPr>
        <p:spPr bwMode="auto">
          <a:xfrm>
            <a:off x="1595439" y="5710986"/>
            <a:ext cx="4322762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2800" b="0" dirty="0">
                <a:solidFill>
                  <a:srgbClr val="0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พฤติกรรมของกลุ่มเพื่อน (เหล้า บุหรี่ ยาเสพติด เทียวกลางคืน)</a:t>
            </a:r>
          </a:p>
        </p:txBody>
      </p:sp>
      <p:sp>
        <p:nvSpPr>
          <p:cNvPr id="81926" name="TextBox 9"/>
          <p:cNvSpPr txBox="1">
            <a:spLocks noChangeArrowheads="1"/>
          </p:cNvSpPr>
          <p:nvPr/>
        </p:nvSpPr>
        <p:spPr bwMode="auto">
          <a:xfrm>
            <a:off x="8341001" y="2814730"/>
            <a:ext cx="2723549" cy="10772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sz="3200" dirty="0">
                <a:solidFill>
                  <a:srgbClr val="000000"/>
                </a:solidFill>
                <a:latin typeface="Arial" pitchFamily="34" charset="0"/>
              </a:rPr>
              <a:t>การตั้งครรภ์ไม่พร้อมในวัยรุ่น</a:t>
            </a:r>
          </a:p>
        </p:txBody>
      </p:sp>
      <p:sp>
        <p:nvSpPr>
          <p:cNvPr id="81927" name="TextBox 10"/>
          <p:cNvSpPr txBox="1">
            <a:spLocks noChangeArrowheads="1"/>
          </p:cNvSpPr>
          <p:nvPr/>
        </p:nvSpPr>
        <p:spPr bwMode="auto">
          <a:xfrm>
            <a:off x="2681926" y="745206"/>
            <a:ext cx="178858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ตัวแปรต้น</a:t>
            </a:r>
          </a:p>
        </p:txBody>
      </p:sp>
      <p:sp>
        <p:nvSpPr>
          <p:cNvPr id="81928" name="TextBox 12"/>
          <p:cNvSpPr txBox="1">
            <a:spLocks noChangeArrowheads="1"/>
          </p:cNvSpPr>
          <p:nvPr/>
        </p:nvSpPr>
        <p:spPr bwMode="auto">
          <a:xfrm>
            <a:off x="8807978" y="826963"/>
            <a:ext cx="178858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defTabSz="719138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defTabSz="719138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ตัวแปรตาม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20</a:t>
            </a:fld>
            <a:endParaRPr lang="th-TH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190068-5416-4408-8EC3-DFDEFBC3928E}"/>
              </a:ext>
            </a:extLst>
          </p:cNvPr>
          <p:cNvCxnSpPr>
            <a:cxnSpLocks/>
          </p:cNvCxnSpPr>
          <p:nvPr/>
        </p:nvCxnSpPr>
        <p:spPr>
          <a:xfrm>
            <a:off x="7104112" y="2132856"/>
            <a:ext cx="0" cy="392857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920C0B-5EDE-4BBA-92D3-BFF611C795A7}"/>
              </a:ext>
            </a:extLst>
          </p:cNvPr>
          <p:cNvCxnSpPr/>
          <p:nvPr/>
        </p:nvCxnSpPr>
        <p:spPr>
          <a:xfrm>
            <a:off x="5918201" y="2164328"/>
            <a:ext cx="118591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C3B4CA0-77A0-4FBD-8A89-4092001EAD5D}"/>
              </a:ext>
            </a:extLst>
          </p:cNvPr>
          <p:cNvCxnSpPr/>
          <p:nvPr/>
        </p:nvCxnSpPr>
        <p:spPr>
          <a:xfrm>
            <a:off x="5918201" y="4941168"/>
            <a:ext cx="118591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7DDD513-7798-4705-894B-9F4DFCECB45C}"/>
              </a:ext>
            </a:extLst>
          </p:cNvPr>
          <p:cNvCxnSpPr/>
          <p:nvPr/>
        </p:nvCxnSpPr>
        <p:spPr>
          <a:xfrm>
            <a:off x="5918201" y="6061427"/>
            <a:ext cx="118591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195F1BF3-B24E-4698-B1C1-F408EE33C5FF}"/>
              </a:ext>
            </a:extLst>
          </p:cNvPr>
          <p:cNvSpPr/>
          <p:nvPr/>
        </p:nvSpPr>
        <p:spPr>
          <a:xfrm>
            <a:off x="7104112" y="3161708"/>
            <a:ext cx="1181600" cy="3308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9477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ชื่อเรื่อง 1"/>
          <p:cNvSpPr>
            <a:spLocks noGrp="1"/>
          </p:cNvSpPr>
          <p:nvPr>
            <p:ph type="title"/>
          </p:nvPr>
        </p:nvSpPr>
        <p:spPr>
          <a:xfrm>
            <a:off x="1981200" y="476672"/>
            <a:ext cx="8229600" cy="864096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th-TH" sz="4800" b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ข้อเตือนใจในการให้นิยามตัวแปร</a:t>
            </a:r>
          </a:p>
        </p:txBody>
      </p:sp>
      <p:sp>
        <p:nvSpPr>
          <p:cNvPr id="82947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551384" y="1527175"/>
            <a:ext cx="11089231" cy="4572000"/>
          </a:xfrm>
        </p:spPr>
        <p:txBody>
          <a:bodyPr/>
          <a:lstStyle/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ควรพิจารณาระดับสูงสุดของการวัดตัวแปรแต่ละตัว ตามลักษณะที่แท้จริงก่อน แล้วจึงพิจารณาถึงการลดระดับการวัดให้สอดคล้องกับการวิเคราะห์</a:t>
            </a:r>
          </a:p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จำนวนตัวแปรควรมีให้มากพอที่จะศึกษาได้ครบถ้วน แต่ต้องไม่มากจนรู้สึกว่าฟุ่มเฟือยโดยไม่จำเป็น</a:t>
            </a:r>
          </a:p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ต้องให้ความหมายตัวแปรที่สำคัญๆ อย่างชัดเจน และตรงกับเรื่องที่จะศึกษา</a:t>
            </a:r>
          </a:p>
          <a:p>
            <a:pPr eaLnBrk="1" hangingPunct="1"/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ควรกำหนดให้ชัดเจนว่าในการศึกษานั้น ควรใช้ตัวแปรประเภทใด มีลักษณะการวัดอย่างไรจึงจะถูกต้องและเหมาะสมที่สุด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2693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1055441" y="180976"/>
            <a:ext cx="10513168" cy="664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ข้อมูล  </a:t>
            </a:r>
          </a:p>
          <a:p>
            <a:pPr algn="thaiDist" eaLnBrk="1" hangingPunct="1">
              <a:spcBef>
                <a:spcPct val="50000"/>
              </a:spcBef>
            </a:pPr>
            <a:r>
              <a:rPr lang="th-TH" sz="3600" dirty="0">
                <a:solidFill>
                  <a:srgbClr val="000099"/>
                </a:solidFill>
              </a:rPr>
              <a:t>หมายถึง ข้อเท็จจริงต่าง ๆ ที่รวบรวมมาได้   แบ่งได้ </a:t>
            </a:r>
            <a:r>
              <a:rPr lang="en-US" sz="3600" dirty="0">
                <a:solidFill>
                  <a:srgbClr val="000099"/>
                </a:solidFill>
              </a:rPr>
              <a:t>3</a:t>
            </a:r>
            <a:r>
              <a:rPr lang="th-TH" sz="3600" dirty="0">
                <a:solidFill>
                  <a:srgbClr val="000099"/>
                </a:solidFill>
              </a:rPr>
              <a:t> ลักษณะ</a:t>
            </a:r>
          </a:p>
          <a:p>
            <a:pPr algn="thaiDist" eaLnBrk="1" hangingPunct="1">
              <a:spcBef>
                <a:spcPct val="50000"/>
              </a:spcBef>
            </a:pPr>
            <a:r>
              <a:rPr lang="en-US" sz="3600" dirty="0">
                <a:solidFill>
                  <a:schemeClr val="tx1"/>
                </a:solidFill>
              </a:rPr>
              <a:t>1.</a:t>
            </a:r>
            <a:r>
              <a:rPr lang="th-TH" sz="3600" dirty="0">
                <a:solidFill>
                  <a:schemeClr val="tx1"/>
                </a:solidFill>
              </a:rPr>
              <a:t> จำแนกตามลักษณะการเก็บข้อมูล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endParaRPr lang="th-TH" sz="3600" dirty="0">
              <a:solidFill>
                <a:schemeClr val="tx1"/>
              </a:solidFill>
            </a:endParaRPr>
          </a:p>
          <a:p>
            <a:pPr algn="thaiDist" eaLnBrk="1" hangingPunct="1">
              <a:spcBef>
                <a:spcPct val="50000"/>
              </a:spcBef>
            </a:pPr>
            <a:r>
              <a:rPr lang="th-TH" sz="3600" dirty="0"/>
              <a:t>	</a:t>
            </a:r>
            <a:r>
              <a:rPr lang="th-TH" sz="3600" dirty="0">
                <a:solidFill>
                  <a:srgbClr val="000099"/>
                </a:solidFill>
              </a:rPr>
              <a:t>ข้อมูลที่ได้จากการนับ </a:t>
            </a:r>
            <a:r>
              <a:rPr lang="en-US" sz="3600" dirty="0">
                <a:solidFill>
                  <a:srgbClr val="000099"/>
                </a:solidFill>
              </a:rPr>
              <a:t>(Counting data)</a:t>
            </a:r>
          </a:p>
          <a:p>
            <a:pPr algn="thaiDist" eaLnBrk="1" hangingPunct="1">
              <a:spcBef>
                <a:spcPct val="50000"/>
              </a:spcBef>
            </a:pPr>
            <a:r>
              <a:rPr lang="en-US" sz="3600" dirty="0">
                <a:solidFill>
                  <a:srgbClr val="000099"/>
                </a:solidFill>
              </a:rPr>
              <a:t>	</a:t>
            </a:r>
            <a:r>
              <a:rPr lang="th-TH" sz="3600" dirty="0">
                <a:solidFill>
                  <a:srgbClr val="000099"/>
                </a:solidFill>
              </a:rPr>
              <a:t>ข้อมูลที่ได้จากการชั่ง ตวง หรือวัด </a:t>
            </a:r>
            <a:r>
              <a:rPr lang="en-US" sz="3600" dirty="0">
                <a:solidFill>
                  <a:srgbClr val="000099"/>
                </a:solidFill>
              </a:rPr>
              <a:t>(Measurement data)</a:t>
            </a:r>
            <a:endParaRPr lang="th-TH" sz="3600" dirty="0">
              <a:solidFill>
                <a:srgbClr val="000099"/>
              </a:solidFill>
            </a:endParaRPr>
          </a:p>
          <a:p>
            <a:pPr algn="thaiDist" eaLnBrk="1" hangingPunct="1">
              <a:spcBef>
                <a:spcPct val="50000"/>
              </a:spcBef>
            </a:pPr>
            <a:r>
              <a:rPr lang="en-US" sz="3600" dirty="0">
                <a:solidFill>
                  <a:schemeClr val="tx1"/>
                </a:solidFill>
              </a:rPr>
              <a:t>2. </a:t>
            </a:r>
            <a:r>
              <a:rPr lang="th-TH" sz="3600" dirty="0">
                <a:solidFill>
                  <a:schemeClr val="tx1"/>
                </a:solidFill>
              </a:rPr>
              <a:t>จำแนกตามลักษณะของข้อมูล </a:t>
            </a:r>
          </a:p>
          <a:p>
            <a:pPr algn="thaiDist" eaLnBrk="1" hangingPunct="1">
              <a:spcBef>
                <a:spcPct val="50000"/>
              </a:spcBef>
            </a:pPr>
            <a:r>
              <a:rPr lang="th-TH" sz="3600" dirty="0"/>
              <a:t>	</a:t>
            </a:r>
            <a:r>
              <a:rPr lang="th-TH" sz="3600" dirty="0">
                <a:solidFill>
                  <a:srgbClr val="000099"/>
                </a:solidFill>
              </a:rPr>
              <a:t>ข้อมูลทางด้านคุณภาพ </a:t>
            </a:r>
            <a:r>
              <a:rPr lang="en-US" sz="3600" dirty="0">
                <a:solidFill>
                  <a:srgbClr val="000099"/>
                </a:solidFill>
              </a:rPr>
              <a:t>(Qualitative  data) </a:t>
            </a:r>
          </a:p>
          <a:p>
            <a:pPr algn="thaiDist" eaLnBrk="1" hangingPunct="1">
              <a:spcBef>
                <a:spcPct val="50000"/>
              </a:spcBef>
            </a:pPr>
            <a:r>
              <a:rPr lang="en-US" sz="3600" dirty="0">
                <a:solidFill>
                  <a:srgbClr val="000099"/>
                </a:solidFill>
              </a:rPr>
              <a:t>	</a:t>
            </a:r>
            <a:r>
              <a:rPr lang="th-TH" sz="3600" dirty="0">
                <a:solidFill>
                  <a:srgbClr val="000099"/>
                </a:solidFill>
              </a:rPr>
              <a:t>ข้อมูลทางด้านปริมาณ </a:t>
            </a:r>
            <a:r>
              <a:rPr lang="en-US" sz="3600" dirty="0">
                <a:solidFill>
                  <a:srgbClr val="000099"/>
                </a:solidFill>
              </a:rPr>
              <a:t>(Quantitative  data) </a:t>
            </a:r>
            <a:endParaRPr lang="th-TH" sz="3600" dirty="0">
              <a:solidFill>
                <a:srgbClr val="000099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4655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0700" y="195496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ประเภทของข้อมูล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911423" y="1600200"/>
            <a:ext cx="10480477" cy="5029200"/>
          </a:xfrm>
          <a:noFill/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2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ประเภทของข้อมูลมีความสำคัญมาก สำหรับการนำข้อมูลไปวิเคราะห์ทางสถิติ เพราะสถิติแต่ละตัวมีข้อจำกัดในการนำไปวิเคราะห์ ซึ่งขึ้นอยู่กับประเภทของข้อมูล ฉะนั้นผู้วิจัยจะต้องมีความรู้ว่าข้อมูลแต่ละตัวอยู่ในประเภทใด ซึ่งข้อมูลทางการวิจัยมีอยู่หลายประเภท ดังต่อไปนี้ </a:t>
            </a:r>
          </a:p>
          <a:p>
            <a:pPr lvl="1">
              <a:spcBef>
                <a:spcPts val="500"/>
              </a:spcBef>
              <a:spcAft>
                <a:spcPts val="500"/>
              </a:spcAft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นามบัญญัติ (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Nominal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Scale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lvl="1">
              <a:spcBef>
                <a:spcPts val="500"/>
              </a:spcBef>
              <a:spcAft>
                <a:spcPts val="500"/>
              </a:spcAft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เรียงอันดับ (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Ordinal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Scale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lvl="1">
              <a:spcBef>
                <a:spcPts val="500"/>
              </a:spcBef>
              <a:spcAft>
                <a:spcPts val="500"/>
              </a:spcAft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อันตรภาค (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Interval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Scale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lvl="1">
              <a:spcBef>
                <a:spcPts val="500"/>
              </a:spcBef>
              <a:spcAft>
                <a:spcPts val="500"/>
              </a:spcAft>
            </a:pP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อัตราส่วน (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Ratio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8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Scale</a:t>
            </a:r>
            <a:r>
              <a:rPr lang="th-TH" sz="2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23</a:t>
            </a:fld>
            <a:endParaRPr lang="th-TH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นามบัญญัติ (Nominal Scale)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911423" y="1600200"/>
            <a:ext cx="10480477" cy="5029200"/>
          </a:xfrm>
          <a:noFill/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ข้อมูลประเภทนี้</a:t>
            </a:r>
            <a:r>
              <a:rPr lang="th-TH" sz="36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เป็นข้อมูลที่แบ่งเป็นกลุ่มเป็นประเภท ที่แยกออกจากกัน</a:t>
            </a:r>
            <a:r>
              <a:rPr lang="th-TH" sz="36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เช่น เพศ แบ่งเป็น ชาย, หญิง อาชีพ แบ่งเป็น     ข้าราชการ รัฐวิสาหกิจ ค้าขาย เป็นต้น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ข้อมูลเหล่านี้จะใช้ สถิติง่าย ๆ ในการคำนวณ คือ ความถี่ สัดส่วน ร้อยละ ซึ่งข้อมูลเหล่านี้เป็นเพียงตัวแทนของชื่อกลุ่มเท่านั้น </a:t>
            </a:r>
            <a:r>
              <a:rPr lang="th-TH" sz="36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จะนำไป บวก ลบ คูณ หาร กันไม่ได้ในทางสถิติ เพราะไม่มีความหมาย</a:t>
            </a:r>
            <a:b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endParaRPr lang="th-TH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buFont typeface="Wingdings 2" pitchFamily="18" charset="2"/>
              <a:buChar char="³"/>
            </a:pPr>
            <a:endParaRPr lang="th-TH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24</a:t>
            </a:fld>
            <a:endParaRPr lang="th-TH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ชื่อเรื่อง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836712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n-US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Nominal Scale</a:t>
            </a:r>
            <a:endParaRPr lang="th-TH" sz="4800" b="1" dirty="0">
              <a:solidFill>
                <a:schemeClr val="tx1"/>
              </a:solidFill>
              <a:effectLst/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1825625" y="1527175"/>
            <a:ext cx="8504238" cy="4572000"/>
          </a:xfrm>
        </p:spPr>
        <p:txBody>
          <a:bodyPr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เพศ       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	1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ชาย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2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หญิง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อาชีพ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ว่างงาน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เกษตรกรรม 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รับจ้าง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ค้าขาย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5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รับราชการ/รัฐวิสาหกิจ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6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อื่นๆ (ระบุ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…………………….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ศาสนา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พุทธ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อิสลาม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คริสต์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4.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ระดับการศึกษา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ไม่ได้เรียน 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	  	 2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ประถมศึกษา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มัธยมศึกษาตอนต้น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4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มัธยมศึกษาตอนปลาย/</a:t>
            </a:r>
            <a:r>
              <a:rPr lang="th-TH" sz="32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ปวช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	5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อนุปริญญา/</a:t>
            </a:r>
            <a:r>
              <a:rPr lang="th-TH" sz="32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ปวส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	 6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ปริญญาตรี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7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สูงกว่าปริญญาตรี</a:t>
            </a:r>
            <a:endParaRPr lang="en-US" sz="32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514350" indent="-514350" fontAlgn="auto">
              <a:spcAft>
                <a:spcPts val="0"/>
              </a:spcAft>
              <a:buNone/>
              <a:defRPr/>
            </a:pPr>
            <a:endParaRPr lang="th-TH" sz="32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3381376" y="1643063"/>
            <a:ext cx="214313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3381376" y="2071688"/>
            <a:ext cx="214313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238751" y="2071688"/>
            <a:ext cx="214313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238751" y="1643063"/>
            <a:ext cx="214313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8024813" y="3429001"/>
            <a:ext cx="214312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238751" y="3429001"/>
            <a:ext cx="214313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3381376" y="3429001"/>
            <a:ext cx="214313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3381376" y="3000376"/>
            <a:ext cx="214313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381376" y="2500313"/>
            <a:ext cx="214313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5238751" y="2500313"/>
            <a:ext cx="214313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7953376" y="2071688"/>
            <a:ext cx="214313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452813" y="5286376"/>
            <a:ext cx="214312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3452813" y="4857751"/>
            <a:ext cx="214312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452813" y="4357688"/>
            <a:ext cx="214312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6196859" y="4402067"/>
            <a:ext cx="214312" cy="214312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6238876" y="5286376"/>
            <a:ext cx="214313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6238876" y="4857751"/>
            <a:ext cx="214313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3452813" y="5715001"/>
            <a:ext cx="214312" cy="214313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36068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เรียงอันดับ (Ordinal Scale)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839416" y="1600200"/>
            <a:ext cx="10657184" cy="5029200"/>
          </a:xfrm>
          <a:noFill/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ข้อมูลประเภทนี้ </a:t>
            </a:r>
            <a:r>
              <a:rPr lang="th-TH" sz="36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เป็นข้อมูลที่ใช้จัดอันดับของสิ่งต่าง ๆ โดยเรียงอันดับของข้อมูลตามวัตถุประสงค์ที่ตั้งไว้จากสูงสุดไปหาต่ำสุด 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เช่น ลำดับที่ของการสอบลำดับของการประกวดสิ่งต่าง ๆ หรือความนิยมเป็นต้น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6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ซึ่งจะนำไป บวก ลบ คูณ หาร กันไม่ได้เช่นกัน</a:t>
            </a:r>
            <a:r>
              <a:rPr lang="th-TH" sz="36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สถิติที่ใช้ในการวิเคราะห์คือ ความถี่ สัดส่วน ร้อยละ</a:t>
            </a:r>
            <a:b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endParaRPr lang="th-TH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buFont typeface="Wingdings 2" pitchFamily="18" charset="2"/>
              <a:buChar char="³"/>
            </a:pPr>
            <a:endParaRPr lang="th-TH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26</a:t>
            </a:fld>
            <a:endParaRPr lang="th-TH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ชื่อเรื่อง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96752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en-US" sz="4800" b="1" dirty="0">
                <a:solidFill>
                  <a:sysClr val="windowText" lastClr="000000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Ordinal Scale</a:t>
            </a:r>
            <a:endParaRPr lang="th-TH" sz="4800" b="1" dirty="0">
              <a:solidFill>
                <a:sysClr val="windowText" lastClr="000000"/>
              </a:solidFill>
              <a:effectLst/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1825625" y="1527175"/>
            <a:ext cx="8504238" cy="4572000"/>
          </a:xfrm>
        </p:spPr>
        <p:txBody>
          <a:bodyPr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ระดับความพึงพอใจต่อการให้บริการ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มากที่สุด	มาก	ปานกลาง	น้อย	น้อยที่สุด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5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	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	    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	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	   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ระดับความเจ็บปวด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มาก	ปานกลาง 	น้อย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	  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		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ทัศนคติต่อการทำแท้งเสรี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เห็นด้วย	ไม่แน่ใจ(เฉยๆ)	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ไม่เห็นด้วย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   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	    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	   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   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	     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	        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	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</a:t>
            </a:r>
            <a:r>
              <a:rPr lang="en-US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pPr marL="514350" indent="-514350" fontAlgn="auto">
              <a:spcAft>
                <a:spcPts val="0"/>
              </a:spcAft>
              <a:buNone/>
              <a:defRPr/>
            </a:pPr>
            <a:endParaRPr lang="th-TH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514350" indent="-514350" fontAlgn="auto">
              <a:spcAft>
                <a:spcPts val="0"/>
              </a:spcAft>
              <a:buNone/>
              <a:defRPr/>
            </a:pPr>
            <a:endParaRPr lang="en-US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90131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อันตรภาค (Interval Scale)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95400" y="1600200"/>
            <a:ext cx="10873207" cy="5029200"/>
          </a:xfrm>
          <a:noFill/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ข้อมูลประเภทนี้ 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เป็นข้อมูลที่บอกถึงความแตกต่างระหว่างค่าที่วัดได้แต่ละช่วง ที่มีความห่างเท่ากัน ทุกช่วง เป็นข้อมูลที่เป็นตัวเลข สามารถ บวก ลบ กันได้ แต่ไม่มีศูนย์แท้ </a:t>
            </a: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เช่น อุณหภูมิ ระดับทัศนคติ ระดับความคิดเห็น โดยแปลความหมายจากแบบสอบถามที่เป็นแบบมาตราส่วนประมาณค่า หรือ คะแนนสอบ 0 – 100 ซึ่งช่วงของตัวเลขจะแบ่งเท่า ๆ กัน และมีค่าเป็นศูนย์ไม่แท้เพราะ ตัวเลข 0 ไม่ได้ มีความหมายว่า ไม่มี แต่ตามความเป็นจริงแล้วยังมีค่าอยู่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2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สถิติที่ใช้ในการวิเคราะห์คือ ความถี่ สัดส่วน ร้อยละ ค่าเฉลี่ย ส่วนเบี่ยงเบน มาตรฐาน และสถิติชั้นสูงทุกตัว </a:t>
            </a:r>
          </a:p>
          <a:p>
            <a:pPr>
              <a:buFont typeface="Wingdings 2" pitchFamily="18" charset="2"/>
              <a:buChar char="³"/>
            </a:pPr>
            <a:endParaRPr lang="th-TH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28</a:t>
            </a:fld>
            <a:endParaRPr lang="th-TH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อัตราส่วน (Ratio Scale)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199455" y="1600200"/>
            <a:ext cx="10192445" cy="5029200"/>
          </a:xfrm>
          <a:noFill/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 b="1" dirty="0">
                <a:solidFill>
                  <a:srgbClr val="0070C0"/>
                </a:solidFill>
              </a:rPr>
              <a:t>ข้อมูลประเภทนี้ เป็นข้อมูลที่ใช้วัดในระดับสูง สามารถบวก ลบ คูณ หาร ได้ และมีศูนย์แท้</a:t>
            </a:r>
            <a:r>
              <a:rPr lang="th-TH" sz="3600" dirty="0">
                <a:solidFill>
                  <a:srgbClr val="0070C0"/>
                </a:solidFill>
              </a:rPr>
              <a:t> </a:t>
            </a:r>
            <a:r>
              <a:rPr lang="th-TH" sz="3600" dirty="0">
                <a:solidFill>
                  <a:schemeClr val="tx1"/>
                </a:solidFill>
              </a:rPr>
              <a:t>เช่น น้ำหนัก ความเร็ว ความกว้าง ความหนา พื้นที่ จำนวนเงิน อายุ ระยะทาง ซึ่งถ้ามีค่าเป็น 0 หมายถึง ไม่มี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 dirty="0">
                <a:solidFill>
                  <a:schemeClr val="tx1"/>
                </a:solidFill>
              </a:rPr>
              <a:t>ข้อมูลเหล่านี้สามารถนำไปวิเคราะห์กับสถิติได้ทุกตัว</a:t>
            </a:r>
          </a:p>
          <a:p>
            <a:pPr>
              <a:buFont typeface="Wingdings 2" pitchFamily="18" charset="2"/>
              <a:buChar char="³"/>
            </a:pPr>
            <a:endParaRPr lang="th-TH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29</a:t>
            </a:fld>
            <a:endParaRPr lang="th-TH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ตัวอย่างประเภทของข้อมูล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22000" r="11000" b="17999"/>
          <a:stretch>
            <a:fillRect/>
          </a:stretch>
        </p:blipFill>
        <p:spPr bwMode="auto">
          <a:xfrm>
            <a:off x="1943100" y="1625192"/>
            <a:ext cx="8496300" cy="483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30</a:t>
            </a:fld>
            <a:endParaRPr lang="th-TH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ตัวอย่างประเภทของข้อมูล … ต่อ</a:t>
            </a:r>
          </a:p>
        </p:txBody>
      </p:sp>
      <p:pic>
        <p:nvPicPr>
          <p:cNvPr id="1126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0" t="28667" r="9000" b="24667"/>
          <a:stretch>
            <a:fillRect/>
          </a:stretch>
        </p:blipFill>
        <p:spPr bwMode="auto">
          <a:xfrm>
            <a:off x="1937064" y="1772816"/>
            <a:ext cx="9035735" cy="4340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31</a:t>
            </a:fld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539652" y="188640"/>
            <a:ext cx="8686800" cy="870310"/>
          </a:xfrm>
          <a:noFill/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ตัวอย่างประเภทของข้อมูล … ต่อ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20667" r="7001" b="7333"/>
          <a:stretch>
            <a:fillRect/>
          </a:stretch>
        </p:blipFill>
        <p:spPr bwMode="auto">
          <a:xfrm>
            <a:off x="1631504" y="1308451"/>
            <a:ext cx="8686800" cy="528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32</a:t>
            </a:fld>
            <a:endParaRPr lang="th-TH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680131" y="228600"/>
            <a:ext cx="8686800" cy="1043136"/>
          </a:xfrm>
          <a:noFill/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</a:br>
            <a: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หลักการเลือกใช้สถิติในการวิเคราะห์ข้อมูล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271463" y="1556792"/>
            <a:ext cx="10120437" cy="5072608"/>
          </a:xfrm>
          <a:noFill/>
        </p:spPr>
        <p:txBody>
          <a:bodyPr rtlCol="0">
            <a:normAutofit/>
          </a:bodyPr>
          <a:lstStyle/>
          <a:p>
            <a:pPr fontAlgn="auto">
              <a:spcBef>
                <a:spcPts val="500"/>
              </a:spcBef>
              <a:spcAft>
                <a:spcPts val="500"/>
              </a:spcAft>
              <a:buNone/>
              <a:defRPr/>
            </a:pP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การพิจารณาว่าจะใช้สถิติใดในการวิเคราะห์ข้อมูล ผู้วิจัยจะต้องพิจารณา องค์ประกอบที่เกี่ยวข้องกับหลักการทางสถิติ 3 ประการดังนี้ </a:t>
            </a:r>
          </a:p>
          <a:p>
            <a:pPr fontAlgn="auto">
              <a:spcBef>
                <a:spcPts val="500"/>
              </a:spcBef>
              <a:spcAft>
                <a:spcPts val="500"/>
              </a:spcAft>
              <a:buNone/>
              <a:defRPr/>
            </a:pPr>
            <a:r>
              <a:rPr lang="th-TH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ลักษณะของตัวอย่างที่นำมาศึกษา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ตัวอย่างที่นำมาศึกษานั้นได้มาโดยการสุ่มตัวอย่างหรือไม่ หากมีการสุ่มตัวอย่างจึงจะใช้สถิติแบบพาราเมตริก (</a:t>
            </a:r>
            <a:r>
              <a:rPr lang="th-TH" sz="36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Parametric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6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statistic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แต่ถ้าไม่มีการสุ่มตัวอย่างจะต้องใช้สถิติแบบนอน พาราเมตริก (</a:t>
            </a:r>
            <a:r>
              <a:rPr lang="th-TH" sz="36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Nonparametric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600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statistic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) </a:t>
            </a:r>
            <a:b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endParaRPr lang="th-TH" sz="36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33</a:t>
            </a:fld>
            <a:endParaRPr lang="th-TH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631504" y="228600"/>
            <a:ext cx="8928992" cy="971128"/>
          </a:xfrm>
          <a:noFill/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</a:br>
            <a:r>
              <a:rPr lang="th-TH" sz="4800" b="1" dirty="0">
                <a:solidFill>
                  <a:schemeClr val="tx1"/>
                </a:solidFill>
                <a:effectLst/>
                <a:latin typeface="Times New Roman" pitchFamily="18" charset="0"/>
                <a:cs typeface="FreesiaUPC" pitchFamily="34" charset="-34"/>
              </a:rPr>
              <a:t>หลักการเลือกใช้สถิติในการวิเคราะห์ข้อมูล(ต่อ)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055439" y="1600200"/>
            <a:ext cx="10336461" cy="5029200"/>
          </a:xfrm>
          <a:noFill/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ประเภทของข้อมูล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ลักษณะของข้อมูลที่วัดได้มี 4 ประเภท สถิติบางอย่างสามารถใช้ได้กับข้อมูลทุกระดับ แต่บางอย่างใช้ได้กับข้อมูลบางระดับก่อนตัดสินใจว่าจะใช้สถิติใดในการวิเคราะห์ข้อมูล ผู้วิจัยควรพิจารณาว่า ข้อมูลที่รวบรวมมาได้นั้นเป็นข้อมูลระดับใดเสียก่อน เพื่อจะได้เลือกใช้สถิติได้ถูกต้อง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sz="3600" b="1" dirty="0">
                <a:solidFill>
                  <a:schemeClr val="accent2"/>
                </a:solidFill>
              </a:rPr>
              <a:t>3</a:t>
            </a:r>
            <a:r>
              <a:rPr lang="th-TH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จุดมุ่งหมายของการวิจัย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ผู้วิจัยจะต้องพิจารณาว่าวัตถุประสงค์ของการวิจัยนั้นมีกี่ตัวแปร มีจุดมุ่งหมายเพื่ออธิบายลักษณะข้อเท็จจริงของตัวแปร หรือต้องการเปรียบเทียบ หรือ ต้องการศึกษาความสัมพันธ์ระหว่างตัวแปร ต้องมีการทดสอบสมมุติฐานอะไรบ้าง จึงจะสามารถเลือกใช้สถิติได้ถูกต้อง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b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endParaRPr lang="th-TH" sz="36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34</a:t>
            </a:fld>
            <a:endParaRPr lang="th-TH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1127449" y="765175"/>
            <a:ext cx="1044116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thaiDist" eaLnBrk="1" hangingPunct="1">
              <a:spcBef>
                <a:spcPct val="50000"/>
              </a:spcBef>
            </a:pPr>
            <a:r>
              <a:rPr lang="en-US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ประชากร </a:t>
            </a:r>
            <a:r>
              <a:rPr lang="en-US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(Population)</a:t>
            </a:r>
            <a:endParaRPr lang="th-TH" sz="36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thaiDist" eaLnBrk="1" hangingPunct="1">
              <a:spcBef>
                <a:spcPct val="50000"/>
              </a:spcBef>
            </a:pPr>
            <a:r>
              <a:rPr lang="th-TH" sz="36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หมายถึง  กลุ่มทั้งหมดของคน สัตว์ หรือสิ่งของ ซึ่งมีคุณลักษณะร่วมตรงกันกับที่ผู้วิจัยสนใจจะศึกษา</a:t>
            </a:r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2566988" y="3500438"/>
            <a:ext cx="69135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h-TH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127449" y="3500438"/>
            <a:ext cx="8856983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4.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กลุ่มตัวอย่าง</a:t>
            </a:r>
            <a:r>
              <a:rPr lang="en-US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(Sample)</a:t>
            </a:r>
            <a:endParaRPr lang="th-TH" sz="3600" dirty="0">
              <a:solidFill>
                <a:schemeClr val="tx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sz="36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หมายถึง บางส่วนของกลุ่มประชากร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35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06404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AutoShape 42"/>
          <p:cNvSpPr>
            <a:spLocks noChangeArrowheads="1"/>
          </p:cNvSpPr>
          <p:nvPr/>
        </p:nvSpPr>
        <p:spPr bwMode="auto">
          <a:xfrm rot="267411">
            <a:off x="1774826" y="3789363"/>
            <a:ext cx="2449513" cy="1079500"/>
          </a:xfrm>
          <a:prstGeom prst="wedgeEllipseCallout">
            <a:avLst>
              <a:gd name="adj1" fmla="val 88248"/>
              <a:gd name="adj2" fmla="val -1283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/>
            <a:r>
              <a:rPr lang="en-US" sz="4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Sample</a:t>
            </a:r>
          </a:p>
          <a:p>
            <a:pPr algn="ctr"/>
            <a:endParaRPr lang="en-US" sz="44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94212" name="Oval 4"/>
          <p:cNvSpPr>
            <a:spLocks noChangeArrowheads="1"/>
          </p:cNvSpPr>
          <p:nvPr/>
        </p:nvSpPr>
        <p:spPr bwMode="auto">
          <a:xfrm>
            <a:off x="4727848" y="1804989"/>
            <a:ext cx="6048671" cy="4752974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pic>
        <p:nvPicPr>
          <p:cNvPr id="94213" name="Picture 5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367665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4" name="Picture 6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3" y="2957513"/>
            <a:ext cx="792162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7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432593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6" name="Picture 8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50" y="43973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7" name="Picture 9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411003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8" name="Picture 10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324485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9" name="Picture 11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0" y="41814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0" name="Picture 12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5" y="288448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1" name="Picture 13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067" y="219712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2" name="Picture 14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5" y="209391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3" name="Picture 15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266858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4" name="Picture 16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0" y="31019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5" name="Picture 17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446881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6" name="Picture 18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490220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7" name="Picture 19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5" y="35337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2" name="Picture 20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3" y="54768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9" name="Picture 21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261" y="3818733"/>
            <a:ext cx="9334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30" name="Picture 22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56927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31" name="Picture 23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202088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32" name="Picture 24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50450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33" name="Picture 25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490220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34" name="Picture 26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088" y="468471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35" name="Picture 27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3" y="37496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36" name="Picture 28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266858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1" name="Picture 29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5" y="252571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2" name="Picture 30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7496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39" name="Picture 31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518953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4" name="Picture 32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382111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41" name="Picture 33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554990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6" name="Picture 34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202088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7" name="Picture 35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3" y="324485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44" name="Picture 36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454183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9" name="Picture 37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68471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0" name="Picture 38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388" y="317341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1" name="Picture 39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180498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48" name="Picture 40" descr="tweety-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3" y="562133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49" name="AutoShape 43"/>
          <p:cNvSpPr>
            <a:spLocks noChangeArrowheads="1"/>
          </p:cNvSpPr>
          <p:nvPr/>
        </p:nvSpPr>
        <p:spPr bwMode="auto">
          <a:xfrm>
            <a:off x="5278314" y="7657"/>
            <a:ext cx="3311525" cy="1295400"/>
          </a:xfrm>
          <a:prstGeom prst="wedgeEllipseCallout">
            <a:avLst>
              <a:gd name="adj1" fmla="val 17716"/>
              <a:gd name="adj2" fmla="val 9921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/>
            <a:r>
              <a:rPr lang="en-US" sz="4400" b="1" dirty="0">
                <a:solidFill>
                  <a:srgbClr val="FF66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Population</a:t>
            </a:r>
          </a:p>
          <a:p>
            <a:pPr algn="ctr"/>
            <a:endParaRPr lang="en-US" sz="4400" b="1" dirty="0">
              <a:solidFill>
                <a:srgbClr val="FF66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36</a:t>
            </a:fld>
            <a:endParaRPr lang="th-TH"/>
          </a:p>
        </p:txBody>
      </p:sp>
      <p:pic>
        <p:nvPicPr>
          <p:cNvPr id="43" name="Picture 5" descr="tweety-1">
            <a:extLst>
              <a:ext uri="{FF2B5EF4-FFF2-40B4-BE49-F238E27FC236}">
                <a16:creationId xmlns:a16="http://schemas.microsoft.com/office/drawing/2014/main" id="{C5626DAD-F902-4312-9561-B01BB690EC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945" y="3026113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5" descr="tweety-1">
            <a:extLst>
              <a:ext uri="{FF2B5EF4-FFF2-40B4-BE49-F238E27FC236}">
                <a16:creationId xmlns:a16="http://schemas.microsoft.com/office/drawing/2014/main" id="{925AC40E-8723-43FB-8B6F-490259155E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132" y="475615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0" name="Oval 41"/>
          <p:cNvSpPr>
            <a:spLocks noChangeArrowheads="1"/>
          </p:cNvSpPr>
          <p:nvPr/>
        </p:nvSpPr>
        <p:spPr bwMode="auto">
          <a:xfrm>
            <a:off x="5036707" y="2297468"/>
            <a:ext cx="2989669" cy="2863545"/>
          </a:xfrm>
          <a:prstGeom prst="ellipse">
            <a:avLst/>
          </a:prstGeom>
          <a:noFill/>
          <a:ln w="5715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pic>
        <p:nvPicPr>
          <p:cNvPr id="45" name="Picture 5" descr="tweety-1">
            <a:extLst>
              <a:ext uri="{FF2B5EF4-FFF2-40B4-BE49-F238E27FC236}">
                <a16:creationId xmlns:a16="http://schemas.microsoft.com/office/drawing/2014/main" id="{D1E79F7E-1DD5-432E-88FE-9CC5562948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374" y="3926073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 descr="tweety-1">
            <a:extLst>
              <a:ext uri="{FF2B5EF4-FFF2-40B4-BE49-F238E27FC236}">
                <a16:creationId xmlns:a16="http://schemas.microsoft.com/office/drawing/2014/main" id="{6EDCD08E-E540-45CD-9AFC-D3486F8E9E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589" y="3279775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31" descr="tweety-1">
            <a:extLst>
              <a:ext uri="{FF2B5EF4-FFF2-40B4-BE49-F238E27FC236}">
                <a16:creationId xmlns:a16="http://schemas.microsoft.com/office/drawing/2014/main" id="{0D104724-1EA1-4BC9-B91E-8CF7A28359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181" y="5588794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31" descr="tweety-1">
            <a:extLst>
              <a:ext uri="{FF2B5EF4-FFF2-40B4-BE49-F238E27FC236}">
                <a16:creationId xmlns:a16="http://schemas.microsoft.com/office/drawing/2014/main" id="{EBC8DDE4-FDAC-4D64-8933-EE73D58BED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298" y="5257007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16" descr="tweety-1">
            <a:extLst>
              <a:ext uri="{FF2B5EF4-FFF2-40B4-BE49-F238E27FC236}">
                <a16:creationId xmlns:a16="http://schemas.microsoft.com/office/drawing/2014/main" id="{B1788C58-EBA4-4943-BBE5-319BC5C3AA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2173" y="2959101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6" descr="tweety-1">
            <a:extLst>
              <a:ext uri="{FF2B5EF4-FFF2-40B4-BE49-F238E27FC236}">
                <a16:creationId xmlns:a16="http://schemas.microsoft.com/office/drawing/2014/main" id="{1D86C8B2-59A2-4CDB-9915-E44F6062296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2409" y="3745230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16" descr="tweety-1">
            <a:extLst>
              <a:ext uri="{FF2B5EF4-FFF2-40B4-BE49-F238E27FC236}">
                <a16:creationId xmlns:a16="http://schemas.microsoft.com/office/drawing/2014/main" id="{6626F8D1-2626-42CD-837A-86BF2DB64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5913" y="434960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tweety-1">
            <a:extLst>
              <a:ext uri="{FF2B5EF4-FFF2-40B4-BE49-F238E27FC236}">
                <a16:creationId xmlns:a16="http://schemas.microsoft.com/office/drawing/2014/main" id="{D6C776CD-4FCF-47A5-ABAE-0D3D0C0DC9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319" y="2630825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tweety-1">
            <a:extLst>
              <a:ext uri="{FF2B5EF4-FFF2-40B4-BE49-F238E27FC236}">
                <a16:creationId xmlns:a16="http://schemas.microsoft.com/office/drawing/2014/main" id="{18B035BD-6AED-401D-8387-B94C2729F7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535" y="2641179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" descr="tweety-1">
            <a:extLst>
              <a:ext uri="{FF2B5EF4-FFF2-40B4-BE49-F238E27FC236}">
                <a16:creationId xmlns:a16="http://schemas.microsoft.com/office/drawing/2014/main" id="{C071C42C-D381-49C3-81EE-577C8BC818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48" y="2050676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" descr="tweety-1">
            <a:extLst>
              <a:ext uri="{FF2B5EF4-FFF2-40B4-BE49-F238E27FC236}">
                <a16:creationId xmlns:a16="http://schemas.microsoft.com/office/drawing/2014/main" id="{82ADFBB5-7750-42F8-8FB4-C2BFF5F516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954" y="2369040"/>
            <a:ext cx="9334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1" descr="tweety-1">
            <a:extLst>
              <a:ext uri="{FF2B5EF4-FFF2-40B4-BE49-F238E27FC236}">
                <a16:creationId xmlns:a16="http://schemas.microsoft.com/office/drawing/2014/main" id="{FAADE3D5-FF36-4A97-A9EC-E4ECFD38FF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00" y="3969943"/>
            <a:ext cx="9334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1" descr="tweety-1">
            <a:extLst>
              <a:ext uri="{FF2B5EF4-FFF2-40B4-BE49-F238E27FC236}">
                <a16:creationId xmlns:a16="http://schemas.microsoft.com/office/drawing/2014/main" id="{0226056E-FCB4-4B92-BF43-F814B12C07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933" y="3363140"/>
            <a:ext cx="93345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564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284 0.00972 C -0.09635 0.03171 -0.12135 0.02801 -0.16128 0.02963 C -0.18159 0.03263 -0.20017 0.03912 -0.21961 0.04513 C -0.23229 0.0537 -0.24757 0.05601 -0.26145 0.06064 C -0.28611 0.06875 -0.31076 0.07453 -0.33628 0.07847 C -0.36232 0.07731 -0.37569 0.07685 -0.39791 0.07176 C -0.4092 0.06574 -0.42118 0.0625 -0.43298 0.05856 C -0.44149 0.05578 -0.44965 0.05092 -0.45798 0.04745 C -0.46111 0.04606 -0.46336 0.04282 -0.46632 0.04074 C -0.47239 0.03657 -0.48003 0.03541 -0.48628 0.03194 C -0.49323 0.02801 -0.50139 0.02338 -0.50798 0.01851 C -0.52257 0.00763 -0.50781 0.01458 -0.51961 0.00972 C -0.52621 0.00046 -0.53767 -0.00394 -0.54618 -0.01042 C -0.56007 -0.02107 -0.5717 -0.03311 -0.58298 -0.04815 C -0.59878 -0.06922 -0.58003 -0.03889 -0.59618 -0.06366 C -0.60347 -0.075 -0.59843 -0.07037 -0.60625 -0.07917 C -0.6125 -0.08612 -0.61875 -0.09167 -0.62291 -0.10139 C -0.62534 -0.10718 -0.62725 -0.1132 -0.62951 -0.11922 C -0.63073 -0.12223 -0.63298 -0.12824 -0.63298 -0.12824 C -0.63507 -0.14005 -0.63819 -0.1507 -0.64461 -0.15926 C -0.64722 -0.17084 -0.65555 -0.175 -0.66284 -0.18149 C -0.66458 -0.18287 -0.66788 -0.18588 -0.66788 -0.18588 C -0.67326 -0.19676 -0.67847 -0.19561 -0.68455 -0.20371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4.44444E-6 C -0.0066 -0.04236 -0.01216 -0.08495 -0.02015 -0.12685 C -0.02101 -0.13171 -0.02796 -0.13866 -0.03004 -0.14236 C -0.04046 -0.16018 -0.04532 -0.18333 -0.06337 -0.18889 C -0.07258 -0.18704 -0.08664 -0.18403 -0.09497 -0.17778 C -0.09844 -0.17523 -0.10504 -0.16898 -0.10504 -0.16898 C -0.11216 -0.15463 -0.12206 -0.15185 -0.13334 -0.14676 C -0.15122 -0.14884 -0.16355 -0.15255 -0.18004 -0.16018 C -0.18577 -0.16273 -0.18994 -0.16898 -0.19497 -0.17338 C -0.19653 -0.17477 -0.19844 -0.17454 -0.20001 -0.17569 C -0.21199 -0.18356 -0.22379 -0.19028 -0.23664 -0.1956 C -0.24289 -0.20116 -0.25001 -0.20231 -0.2566 -0.20671 C -0.26199 -0.21018 -0.26789 -0.21458 -0.27327 -0.21782 C -0.28021 -0.22176 -0.2882 -0.22245 -0.29497 -0.22685 C -0.31563 -0.24074 -0.33508 -0.25393 -0.35834 -0.25787 C -0.38907 -0.25255 -0.35209 -0.25787 -0.4066 -0.25787 C -0.41268 -0.25787 -0.42067 -0.25301 -0.42674 -0.25116 C -0.4356 -0.24861 -0.44324 -0.24745 -0.45001 -0.23796 C -0.45035 -0.2375 -0.45626 -0.22755 -0.45834 -0.23125 C -0.46008 -0.23426 -0.45834 -0.23866 -0.45834 -0.24236 " pathEditMode="relative" ptsTypes="fffffffffffffffffffA">
                                      <p:cBhvr>
                                        <p:cTn id="8" dur="5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C -0.0033 -0.00069 -0.00695 -0.00046 -0.01007 -0.00231 C -0.01268 -0.0037 -0.01893 -0.01574 -0.01997 -0.01782 C -0.025 -0.02731 -0.02986 -0.03935 -0.03664 -0.04676 C -0.04723 -0.05833 -0.05938 -0.06088 -0.07188 -0.06666 C -0.08941 -0.06504 -0.10365 -0.06342 -0.11997 -0.05787 C -0.13351 -0.05347 -0.14636 -0.04375 -0.16007 -0.04004 C -0.17952 -0.03472 -0.19896 -0.0294 -0.21841 -0.02453 C -0.22848 -0.02893 -0.2382 -0.02222 -0.24827 -0.02662 C -0.27691 -0.01944 -0.30504 -0.01134 -0.33334 -0.00231 C -0.33993 0.00232 -0.34601 0.00417 -0.3533 0.00672 C -0.3566 0.00602 -0.3599 0.00394 -0.36337 0.0044 C -0.3658 0.00463 -0.36754 0.00857 -0.36997 0.0088 C -0.37552 0.00926 -0.38108 0.00741 -0.38664 0.00672 C -0.39479 0.01019 -0.40191 0.00486 -0.41007 0.00232 C -0.41667 -0.00393 -0.42448 -0.00625 -0.4316 -0.01111 C -0.4467 -0.02153 -0.46059 -0.03102 -0.47674 -0.03773 C -0.4783 -0.03912 -0.47986 -0.04097 -0.4816 -0.04213 C -0.48316 -0.04328 -0.48507 -0.04328 -0.48664 -0.04444 C -0.4908 -0.04768 -0.49479 -0.05116 -0.49827 -0.05555 C -0.49948 -0.05694 -0.50035 -0.05879 -0.50174 -0.05995 C -0.5099 -0.06713 -0.51754 -0.07315 -0.525 -0.08217 C -0.55452 -0.11782 -0.57448 -0.17338 -0.58837 -0.22222 C -0.59497 -0.24583 -0.60139 -0.26967 -0.60834 -0.29328 C -0.60938 -0.29676 -0.61198 -0.29907 -0.61337 -0.30231 C -0.61476 -0.30578 -0.61545 -0.30972 -0.61667 -0.31342 C -0.61875 -0.31944 -0.62327 -0.33102 -0.62327 -0.33102 C -0.62622 -0.35023 -0.62969 -0.36921 -0.6316 -0.38889 C -0.63039 -0.42893 -0.62934 -0.46551 -0.63664 -0.5044 C -0.63889 -0.51597 -0.64028 -0.52477 -0.6467 -0.53333 C -0.64723 -0.53565 -0.64827 -0.54004 -0.64827 -0.54004 " pathEditMode="relative" ptsTypes="ffffffffffffffffffffffffffffffA">
                                      <p:cBhvr>
                                        <p:cTn id="10" dur="3000" fill="hold"/>
                                        <p:tgtEl>
                                          <p:spTgt spid="287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C -0.01441 0.00578 -0.02257 0.00717 -0.03837 0.00902 C -0.0533 0.00555 -0.06823 0.00439 -0.08333 0.00231 C -0.09827 0.003 -0.11337 0.00347 -0.1283 0.00462 C -0.13212 0.00486 -0.13611 0.00578 -0.13993 0.00671 C -0.14601 0.0081 -0.15833 0.01111 -0.15833 0.01111 C -0.17552 0.0206 -0.1934 0.02592 -0.21163 0.03125 C -0.22622 0.03541 -0.24028 0.04189 -0.25504 0.04444 C -0.27361 0.05324 -0.29861 0.05347 -0.31823 0.05555 C -0.35156 0.05902 -0.38472 0.0625 -0.41823 0.06458 C -0.45139 0.06226 -0.47952 0.05763 -0.51163 0.05115 C -0.52066 0.04745 -0.52952 0.04259 -0.53837 0.03796 C -0.54236 0.03217 -0.54618 0.03148 -0.55156 0.02893 C -0.55781 0.02268 -0.56406 0.02037 -0.56997 0.01342 C -0.57899 0.003 -0.58056 -0.0095 -0.58663 -0.02223 C -0.58802 -0.02547 -0.59028 -0.02778 -0.59167 -0.03102 C -0.5941 -0.03681 -0.59479 -0.04422 -0.59827 -0.04885 C -0.6 -0.05116 -0.60191 -0.05301 -0.6033 -0.05556 C -0.60573 -0.05973 -0.60764 -0.06436 -0.6099 -0.06875 C -0.61111 -0.07107 -0.61337 -0.07547 -0.61337 -0.07547 C -0.61736 -0.0926 -0.62587 -0.10926 -0.63333 -0.12431 C -0.63559 -0.13403 -0.64011 -0.1419 -0.64323 -0.15093 C -0.64462 -0.15533 -0.64583 -0.15973 -0.6467 -0.16436 C -0.64722 -0.16737 -0.6474 -0.17038 -0.64827 -0.17315 C -0.64896 -0.1757 -0.6507 -0.17732 -0.65156 -0.17987 C -0.65226 -0.18195 -0.65556 -0.19538 -0.6566 -0.2 C -0.66007 -0.21667 -0.66267 -0.2338 -0.67656 -0.23982 C -0.67882 -0.23913 -0.68108 -0.23866 -0.68333 -0.23774 C -0.68507 -0.23704 -0.68681 -0.23403 -0.68837 -0.23542 C -0.68976 -0.23658 -0.68837 -0.23982 -0.68837 -0.24213 " pathEditMode="relative" ptsTypes="fffffffffffffffffffffffffffffA">
                                      <p:cBhvr>
                                        <p:cTn id="12" dur="50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7.40741E-7 C -0.01806 0.01574 -0.02327 0.01111 -0.04844 0.00879 C -0.07344 0.00648 -0.09844 0.00277 -0.12344 7.40741E-7 C -0.1323 -0.00255 -0.14133 -0.00371 -0.15001 -0.00672 C -0.1724 -0.01436 -0.19237 -0.03218 -0.20834 -0.05348 C -0.2106 -0.05649 -0.21754 -0.06459 -0.21841 -0.06667 C -0.22397 -0.07848 -0.22969 -0.09028 -0.23508 -0.10232 C -0.23855 -0.10996 -0.23994 -0.11806 -0.24515 -0.12454 C -0.2474 -0.13449 -0.25348 -0.15348 -0.25348 -0.15348 C -0.25678 -0.18195 -0.25869 -0.21204 -0.26841 -0.23774 C -0.27206 -0.24723 -0.27796 -0.2669 -0.28681 -0.27107 C -0.29844 -0.27639 -0.29341 -0.27431 -0.30174 -0.27778 C -0.30556 -0.2794 -0.31563 -0.28218 -0.32015 -0.28218 " pathEditMode="relative" ptsTypes="ffffffffffffA">
                                      <p:cBhvr>
                                        <p:cTn id="14" dur="5000" fill="hold"/>
                                        <p:tgtEl>
                                          <p:spTgt spid="287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C -0.00052 0.00439 0.00018 0.00972 -0.00173 0.01342 C -0.00677 0.02314 -0.01892 0.02546 -0.02673 0.02893 C -0.06337 0.02384 -0.09566 0.02129 -0.13333 0.0199 C -0.14323 0.01828 -0.15191 0.01574 -0.16163 0.01342 C -0.1658 0.01041 -0.17083 0.00972 -0.175 0.00671 C -0.1842 3.33333E-6 -0.18923 -0.00949 -0.19844 -0.01551 C -0.20937 -0.03033 -0.22048 -0.04607 -0.23333 -0.05787 C -0.23663 -0.06412 -0.24462 -0.07639 -0.2467 -0.08449 C -0.24722 -0.08681 -0.24739 -0.08936 -0.24844 -0.09121 C -0.25087 -0.09537 -0.25677 -0.10232 -0.25677 -0.10232 C -0.26076 -0.11898 -0.25538 -0.09954 -0.26163 -0.11343 C -0.26423 -0.11898 -0.2684 -0.13102 -0.2684 -0.13102 C -0.26996 -0.14005 -0.27205 -0.14861 -0.27344 -0.15787 C -0.27101 -0.19977 -0.26892 -0.22871 -0.27344 -0.26898 C -0.275 -0.29792 -0.27743 -0.32709 -0.28177 -0.35556 C -0.28403 -0.37014 -0.28489 -0.38449 -0.2901 -0.39769 C -0.29496 -0.43218 -0.31042 -0.47477 -0.325 -0.5044 C -0.32795 -0.51968 -0.33646 -0.53172 -0.3401 -0.54676 C -0.34531 -0.56806 -0.34965 -0.58982 -0.35503 -0.61111 C -0.35694 -0.61898 -0.35816 -0.62616 -0.36163 -0.63334 C -0.36441 -0.64769 -0.3717 -0.65926 -0.3783 -0.67107 C -0.38212 -0.67801 -0.38507 -0.67686 -0.38507 -0.68658 " pathEditMode="relative" ptsTypes="ffffffffffffffffffffffA">
                                      <p:cBhvr>
                                        <p:cTn id="16" dur="5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6 C -0.0033 -0.003 -0.00608 -0.0074 -0.0099 -0.00902 C -0.01164 -0.00972 -0.01337 -0.00786 -0.01494 -0.00671 C -0.02709 0.00209 -0.03507 0.01528 -0.04167 0.03102 C -0.05955 0.07315 -0.08073 0.11343 -0.10174 0.15325 C -0.1099 0.16876 -0.11563 0.18635 -0.12327 0.20209 C -0.12934 0.21459 -0.13559 0.22732 -0.14167 0.23982 C -0.14862 0.2544 -0.15851 0.26806 -0.16337 0.28427 C -0.16754 0.29815 -0.17275 0.31366 -0.1783 0.32663 C -0.18855 0.3507 -0.2007 0.37292 -0.21007 0.39769 C -0.21094 0.40047 -0.21355 0.40186 -0.21494 0.4044 C -0.21945 0.41251 -0.22223 0.42292 -0.22657 0.43102 C -0.23664 0.44977 -0.25 0.46552 -0.2599 0.48427 C -0.26372 0.49121 -0.26684 0.4919 -0.27171 0.49769 C -0.28646 0.51552 -0.30191 0.53264 -0.31997 0.54445 C -0.32726 0.54931 -0.33698 0.55649 -0.34497 0.55996 C -0.34931 0.56181 -0.35834 0.56436 -0.35834 0.56436 C -0.36667 0.57153 -0.37309 0.57153 -0.38334 0.57315 C -0.41059 0.58264 -0.44063 0.57547 -0.46823 0.57315 C -0.47796 0.57014 -0.48716 0.56829 -0.49671 0.56436 C -0.50105 0.56251 -0.5099 0.55996 -0.5099 0.55996 C -0.51598 0.55464 -0.52119 0.55116 -0.5283 0.54885 C -0.54428 0.53496 -0.57032 0.51991 -0.58004 0.49769 C -0.58577 0.48473 -0.59219 0.47246 -0.59827 0.45996 C -0.60035 0.45579 -0.60122 0.4507 -0.6033 0.44653 C -0.60591 0.43311 -0.60834 0.41945 -0.61164 0.40649 C -0.61546 0.37269 -0.61459 0.34052 -0.61164 0.30649 C -0.61042 0.29329 -0.60955 0.2794 -0.6066 0.26667 C -0.60556 0.26227 -0.6033 0.25325 -0.6033 0.25325 C -0.60018 0.22593 -0.59219 0.20024 -0.58837 0.17315 C -0.58889 0.16737 -0.5882 0.16112 -0.58994 0.15556 C -0.59184 0.14931 -0.59723 0.14561 -0.6 0.13982 C -0.60244 0.12987 -0.6 0.11829 -0.59671 0.1088 C -0.59254 0.09677 -0.57744 0.06251 -0.58334 0.07315 C -0.58664 0.07917 -0.58768 0.09098 -0.59323 0.09098 C -0.59896 0.09098 -0.57101 0.04792 -0.59497 0.08658 C -0.59393 0.08149 -0.58976 0.07593 -0.59167 0.07107 C -0.59323 0.06714 -0.59358 0.08311 -0.59671 0.08218 C -0.59688 0.08218 -0.6007 0.06552 -0.60157 0.06204 C -0.60105 0.05834 -0.59966 0.05464 -0.6 0.05093 C -0.60122 0.03913 -0.60834 0.04908 -0.59827 0.03982 C -0.60053 0.03126 -0.60348 0.0294 -0.6099 0.02663 C -0.6066 0.02223 -0.6 0.00695 -0.6 0.0132 C -0.6 0.0213 -0.60556 0.02755 -0.6099 0.03334 C -0.61146 0.03542 -0.60955 0.02709 -0.60834 0.02431 C -0.60712 0.02153 -0.60487 0.02014 -0.6033 0.0176 C -0.60244 0.01621 -0.60209 0.01459 -0.60157 0.0132 " pathEditMode="relative" ptsTypes="ffffffffffffffffffffffffffffffffffffffffffffffA">
                                      <p:cBhvr>
                                        <p:cTn id="18" dur="3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C -0.00364 0.00163 -0.00677 0.00417 -0.01059 0.00463 C -0.01284 0.00487 -0.01527 0.00232 -0.0177 0.00232 C -0.02065 0.00232 -0.02343 0.00394 -0.02638 0.00463 C -0.05295 0.00163 -0.0875 0.00255 -0.11232 -0.0125 C -0.12743 -0.02152 -0.14461 -0.03032 -0.15815 -0.04212 C -0.16579 -0.04907 -0.1717 -0.05717 -0.18072 -0.06111 C -0.18802 -0.06944 -0.19513 -0.07615 -0.20208 -0.08449 C -0.20399 -0.08703 -0.20538 -0.09027 -0.20711 -0.09305 C -0.20815 -0.09444 -0.20954 -0.09583 -0.21076 -0.09722 C -0.21458 -0.11226 -0.22465 -0.125 -0.23003 -0.13958 C -0.23663 -0.15763 -0.24375 -0.17476 -0.25104 -0.19236 C -0.25798 -0.20902 -0.2618 -0.22685 -0.26857 -0.24351 C -0.27152 -0.25995 -0.27916 -0.2743 -0.28454 -0.29004 C -0.29236 -0.31319 -0.2993 -0.3368 -0.30746 -0.35995 C -0.3118 -0.38773 -0.30572 -0.35509 -0.3125 -0.37893 C -0.31562 -0.38958 -0.31736 -0.40162 -0.31961 -0.41273 C -0.32291 -0.42916 -0.32378 -0.44722 -0.33194 -0.46134 C -0.33454 -0.47384 -0.33368 -0.46712 -0.33368 -0.4824 " pathEditMode="relative" rAng="0" ptsTypes="ffffffffffffffffffA">
                                      <p:cBhvr>
                                        <p:cTn id="20" dur="20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36" y="-2388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0301 C -0.01945 0.00509 -0.03941 0.01181 -0.05955 0.01574 C -0.06858 0.01505 -0.07761 0.01458 -0.08663 0.01319 C -0.09583 0.01204 -0.11389 0.00857 -0.11389 0.0088 C -0.12448 0.00417 -0.13524 0.00324 -0.14636 0.00162 C -0.15781 0.00463 -0.16962 0.00486 -0.1809 0.00857 C -0.18872 0.01134 -0.19531 0.0162 -0.20261 0.02037 C -0.20833 0.02361 -0.21615 0.02523 -0.22222 0.02755 C -0.24653 0.04815 -0.30556 0.0412 -0.3217 0.04167 C -0.34184 0.04583 -0.36094 0.05116 -0.38142 0.05347 C -0.39236 0.05162 -0.40573 0.05069 -0.4158 0.04375 C -0.42969 0.03472 -0.43646 0.01551 -0.44653 0.00162 C -0.44722 -0.00069 -0.44757 -0.00301 -0.44827 -0.00532 C -0.44913 -0.00764 -0.45104 -0.00972 -0.45208 -0.0125 C -0.45295 -0.01528 -0.45261 -0.01898 -0.45382 -0.02199 C -0.45556 -0.02708 -0.46111 -0.03588 -0.46111 -0.03565 C -0.46372 -0.04653 -0.46858 -0.05602 -0.47188 -0.06643 C -0.47552 -0.07893 -0.4783 -0.0919 -0.48281 -0.10417 C -0.48559 -0.11921 -0.4908 -0.1331 -0.4934 -0.14861 C -0.49479 -0.15579 -0.49688 -0.1831 -0.50087 -0.18843 C -0.50781 -0.19745 -0.51285 -0.20509 -0.52066 -0.21181 C -0.52274 -0.21574 -0.53142 -0.23032 -0.53142 -0.21435 C -0.53142 -0.2125 -0.53021 -0.21759 -0.52969 -0.21898 " pathEditMode="relative" rAng="0" ptsTypes="ffffffffffffffffffffffA">
                                      <p:cBhvr>
                                        <p:cTn id="22" dur="5000" fill="hold"/>
                                        <p:tgtEl>
                                          <p:spTgt spid="287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-854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C -0.00208 0.0044 -0.0052 0.00857 -0.00607 0.01296 C -0.00711 0.01968 -0.00677 0.02639 -0.00781 0.0331 C -0.0092 0.04421 -0.01284 0.05602 -0.01822 0.06597 C -0.02065 0.07847 -0.02708 0.08657 -0.03072 0.09861 C -0.03506 0.11319 -0.04253 0.13333 -0.05364 0.14236 C -0.07291 0.1581 -0.04392 0.13357 -0.06423 0.15347 C -0.07152 0.16042 -0.0802 0.16505 -0.08715 0.17292 C -0.09843 0.18495 -0.10625 0.20463 -0.12118 0.21019 C -0.12552 0.21597 -0.13472 0.22361 -0.13871 0.22986 C -0.14218 0.23519 -0.14496 0.24028 -0.14756 0.24514 C -0.15017 0.24931 -0.15416 0.25232 -0.15642 0.25625 C -0.16024 0.26204 -0.16302 0.26852 -0.16701 0.27407 C -0.16996 0.27755 -0.17204 0.2831 -0.17621 0.28472 C -0.18194 0.28704 -0.18767 0.28935 -0.19375 0.29144 C -0.20364 0.28982 -0.21111 0.28819 -0.22031 0.28472 C -0.23177 0.27477 -0.23368 0.25857 -0.23645 0.24282 C -0.23958 0.22523 -0.24444 0.2081 -0.24704 0.19051 C -0.24895 0.17755 -0.24965 0.16898 -0.25434 0.15764 C -0.2592 0.13218 -0.25277 0.10671 -0.25034 0.08102 C -0.24791 0.04722 -0.24427 0.01389 -0.23975 -0.01991 C -0.23836 -0.04861 -0.23854 -0.08079 -0.2309 -0.10926 C -0.22934 -0.1169 -0.22586 -0.12361 -0.22395 -0.13102 C -0.22118 -0.14097 -0.21961 -0.14907 -0.21493 -0.15764 C -0.2125 -0.16736 -0.21059 -0.17546 -0.20625 -0.1838 C -0.20381 -0.19329 -0.2019 -0.20208 -0.19739 -0.21018 C -0.19496 -0.22176 -0.19236 -0.2331 -0.18819 -0.24444 C -0.1835 -0.2581 -0.18142 -0.27245 -0.17621 -0.28426 C -0.17222 -0.30486 -0.16614 -0.32431 -0.16024 -0.34375 C -0.15625 -0.35625 -0.15642 -0.37014 -0.15295 -0.38287 C -0.14774 -0.4294 -0.15173 -0.48079 -0.16701 -0.52292 C -0.17135 -0.53426 -0.17708 -0.54491 -0.18142 -0.55602 C -0.18454 -0.56343 -0.19218 -0.57778 -0.19218 -0.57755 C -0.19496 -0.58958 -0.19201 -0.57963 -0.19739 -0.59074 C -0.20815 -0.61366 -0.20954 -0.61921 -0.2309 -0.62801 C -0.25954 -0.62477 -0.28489 -0.61273 -0.3125 -0.60648 C -0.31458 -0.60393 -0.31579 -0.60162 -0.31788 -0.59977 C -0.32152 -0.59653 -0.32864 -0.59074 -0.32864 -0.59051 C -0.34322 -0.56551 -0.32048 -0.60393 -0.3375 -0.57986 C -0.34461 -0.56944 -0.346 -0.56181 -0.34982 -0.54931 C -0.3559 -0.53218 -0.35156 -0.55278 -0.3552 -0.53611 C -0.36076 -0.51319 -0.36076 -0.48819 -0.36944 -0.46667 C -0.37482 -0.43912 -0.36684 -0.47662 -0.37482 -0.44861 C -0.37795 -0.43657 -0.37864 -0.42546 -0.38368 -0.41366 C -0.38593 -0.39977 -0.38958 -0.37245 -0.39444 -0.3625 C -0.39826 -0.35093 -0.40486 -0.34236 -0.4085 -0.33356 C -0.40954 -0.33148 -0.41059 -0.32662 -0.41215 -0.32384 C -0.41579 -0.31921 -0.42048 -0.31204 -0.42465 -0.30625 C -0.43107 -0.2956 -0.42552 -0.30486 -0.42968 -0.29329 C -0.43385 -0.28333 -0.43298 -0.29074 -0.43854 -0.28009 C -0.44704 -0.2669 -0.45347 -0.25301 -0.46163 -0.24051 C -0.46562 -0.23542 -0.46562 -0.23403 -0.46736 -0.22917 C -0.46788 -0.22523 -0.4684 -0.22106 -0.4684 -0.2206 " pathEditMode="relative" rAng="0" ptsTypes="ffffffffffffffffffffffffffffffffffffffffffffffffffffA">
                                      <p:cBhvr>
                                        <p:cTn id="24" dur="5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20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1415480" y="1052514"/>
            <a:ext cx="9793088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thaiDist" eaLnBrk="1" hangingPunct="1">
              <a:spcBef>
                <a:spcPct val="50000"/>
              </a:spcBef>
            </a:pPr>
            <a:r>
              <a:rPr lang="en-US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5.</a:t>
            </a:r>
            <a:r>
              <a:rPr lang="th-TH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ค่าพารามิเตอร์ </a:t>
            </a:r>
            <a:r>
              <a:rPr lang="en-US" sz="3600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(Parameter)</a:t>
            </a:r>
          </a:p>
          <a:p>
            <a:pPr algn="thaiDist" eaLnBrk="1" hangingPunct="1">
              <a:spcBef>
                <a:spcPct val="50000"/>
              </a:spcBef>
            </a:pPr>
            <a:r>
              <a:rPr lang="th-TH" sz="36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หมายถึง ค่าที่ใช้บอกลักษณะ</a:t>
            </a:r>
            <a:r>
              <a:rPr lang="th-TH" sz="3600" dirty="0" err="1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ใดๆ</a:t>
            </a:r>
            <a:r>
              <a:rPr lang="th-TH" sz="3600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ของกลุ่มประชากร เช่น รายได้เฉลี่ยต่อวันของกรรมกรในจังหวัดเชียงใหม่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1271464" y="3500439"/>
            <a:ext cx="9793088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thaiDist" eaLnBrk="1" hangingPunct="1">
              <a:spcBef>
                <a:spcPct val="50000"/>
              </a:spcBef>
            </a:pPr>
            <a:r>
              <a:rPr lang="en-US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6.</a:t>
            </a:r>
            <a:r>
              <a:rPr lang="th-TH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ค่าสถิติ </a:t>
            </a:r>
            <a:r>
              <a:rPr lang="en-US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(Statistic)</a:t>
            </a:r>
          </a:p>
          <a:p>
            <a:pPr algn="thaiDist" eaLnBrk="1" hangingPunct="1">
              <a:spcBef>
                <a:spcPct val="50000"/>
              </a:spcBef>
            </a:pPr>
            <a:r>
              <a:rPr lang="th-TH" dirty="0">
                <a:solidFill>
                  <a:srgbClr val="0000CC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หมายถึง ค่าที่คำนวณได้จากข้อมูลที่เก็บจากกลุ่มตัวอย่าง  ค่าสถิตินี้จะใช้ประมาณค่าพารามิเตอร์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37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6841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8" descr="001143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3224818"/>
            <a:ext cx="3132313" cy="35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59" name="AutoShape 5"/>
          <p:cNvSpPr>
            <a:spLocks noChangeArrowheads="1"/>
          </p:cNvSpPr>
          <p:nvPr/>
        </p:nvSpPr>
        <p:spPr bwMode="auto">
          <a:xfrm>
            <a:off x="1199456" y="-85676"/>
            <a:ext cx="8172450" cy="2565400"/>
          </a:xfrm>
          <a:prstGeom prst="wedgeEllipseCallout">
            <a:avLst>
              <a:gd name="adj1" fmla="val -30324"/>
              <a:gd name="adj2" fmla="val 129148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4400" dirty="0">
                <a:latin typeface="FreesiaUPC" panose="020B0604020202020204" pitchFamily="34" charset="-34"/>
                <a:cs typeface="FreesiaUPC" panose="020B0604020202020204" pitchFamily="34" charset="-34"/>
              </a:rPr>
              <a:t>ค่าพารามิเตอร์ </a:t>
            </a:r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(</a:t>
            </a:r>
            <a:r>
              <a:rPr lang="en-US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Parameter</a:t>
            </a:r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  <a:r>
              <a:rPr lang="en-US" sz="4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400" dirty="0">
                <a:latin typeface="FreesiaUPC" panose="020B0604020202020204" pitchFamily="34" charset="-34"/>
                <a:cs typeface="FreesiaUPC" panose="020B0604020202020204" pitchFamily="34" charset="-34"/>
              </a:rPr>
              <a:t>หมายถึง ค่าที่ใช้บอกคุณลักษณะของประชากร </a:t>
            </a:r>
            <a:endParaRPr lang="en-US" sz="4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96260" name="AutoShape 6"/>
          <p:cNvSpPr>
            <a:spLocks noChangeArrowheads="1"/>
          </p:cNvSpPr>
          <p:nvPr/>
        </p:nvSpPr>
        <p:spPr bwMode="auto">
          <a:xfrm>
            <a:off x="3575720" y="2420888"/>
            <a:ext cx="6948487" cy="3240088"/>
          </a:xfrm>
          <a:prstGeom prst="wedgeEllipseCallout">
            <a:avLst>
              <a:gd name="adj1" fmla="val -54889"/>
              <a:gd name="adj2" fmla="val 34222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4400" dirty="0">
                <a:latin typeface="FreesiaUPC" panose="020B0604020202020204" pitchFamily="34" charset="-34"/>
                <a:cs typeface="FreesiaUPC" panose="020B0604020202020204" pitchFamily="34" charset="-34"/>
              </a:rPr>
              <a:t>ค่าสถิติ (</a:t>
            </a:r>
            <a:r>
              <a:rPr lang="en-US" sz="4400" dirty="0">
                <a:latin typeface="FreesiaUPC" panose="020B0604020202020204" pitchFamily="34" charset="-34"/>
                <a:cs typeface="FreesiaUPC" panose="020B0604020202020204" pitchFamily="34" charset="-34"/>
              </a:rPr>
              <a:t>Statistic</a:t>
            </a:r>
            <a:r>
              <a:rPr lang="th-TH" sz="4400" dirty="0">
                <a:latin typeface="FreesiaUPC" panose="020B0604020202020204" pitchFamily="34" charset="-34"/>
                <a:cs typeface="FreesiaUPC" panose="020B0604020202020204" pitchFamily="34" charset="-34"/>
              </a:rPr>
              <a:t>) ค่าที่คำนวณได้จากข้อมูลที่เก็บจากกลุ่มตัวอย่าง ซึ่งเป็นค่าที่ใช้ประมาณค่าพารามิเตอร์</a:t>
            </a:r>
            <a:r>
              <a:rPr lang="en-US" sz="4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38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13835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4"/>
          <p:cNvSpPr>
            <a:spLocks noGrp="1" noChangeArrowheads="1"/>
          </p:cNvSpPr>
          <p:nvPr>
            <p:ph type="title"/>
          </p:nvPr>
        </p:nvSpPr>
        <p:spPr>
          <a:xfrm>
            <a:off x="3035300" y="1268760"/>
            <a:ext cx="6733108" cy="1871662"/>
          </a:xfrm>
        </p:spPr>
        <p:txBody>
          <a:bodyPr/>
          <a:lstStyle/>
          <a:p>
            <a:pPr eaLnBrk="1" hangingPunct="1"/>
            <a:r>
              <a:rPr lang="th-TH" sz="60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ลักษณะโค้ง</a:t>
            </a:r>
            <a:r>
              <a:rPr lang="th-TH" sz="6000" b="1" dirty="0" err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ต่างๆ</a:t>
            </a:r>
            <a:br>
              <a:rPr lang="th-TH" sz="60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60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ที่เกิดจากการแจกแจงข้อมูล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25F55-93C4-4ABE-ABEA-D5F3F5F3847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037064"/>
      </p:ext>
    </p:extLst>
  </p:cSld>
  <p:clrMapOvr>
    <a:masterClrMapping/>
  </p:clrMapOvr>
  <p:transition>
    <p:wedg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4"/>
          <p:cNvSpPr>
            <a:spLocks noGrp="1" noChangeArrowheads="1"/>
          </p:cNvSpPr>
          <p:nvPr>
            <p:ph type="title"/>
          </p:nvPr>
        </p:nvSpPr>
        <p:spPr>
          <a:xfrm>
            <a:off x="430213" y="153195"/>
            <a:ext cx="10972800" cy="1223963"/>
          </a:xfrm>
        </p:spPr>
        <p:txBody>
          <a:bodyPr/>
          <a:lstStyle/>
          <a:p>
            <a:pPr eaLnBrk="1" hangingPunct="1"/>
            <a:r>
              <a:rPr lang="en-US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1.</a:t>
            </a: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 โค้งปกติ (</a:t>
            </a:r>
            <a:r>
              <a:rPr lang="en-US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Normal curve</a:t>
            </a:r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  <a:endParaRPr lang="en-US" sz="4800" b="1" dirty="0">
              <a:solidFill>
                <a:schemeClr val="tx1"/>
              </a:solidFill>
              <a:effectLst/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graphicFrame>
        <p:nvGraphicFramePr>
          <p:cNvPr id="98307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2881730"/>
              </p:ext>
            </p:extLst>
          </p:nvPr>
        </p:nvGraphicFramePr>
        <p:xfrm>
          <a:off x="2207568" y="1402735"/>
          <a:ext cx="8100391" cy="3387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1" name="Picture" r:id="rId3" imgW="4535424" imgH="3700882" progId="StaticEnhancedMetafile">
                  <p:embed/>
                </p:oleObj>
              </mc:Choice>
              <mc:Fallback>
                <p:oleObj name="Picture" r:id="rId3" imgW="4535424" imgH="3700882" progId="StaticEnhancedMetafil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7568" y="1402735"/>
                        <a:ext cx="8100391" cy="33871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08" name="Rectangle 7"/>
          <p:cNvSpPr>
            <a:spLocks noChangeArrowheads="1"/>
          </p:cNvSpPr>
          <p:nvPr/>
        </p:nvSpPr>
        <p:spPr bwMode="auto">
          <a:xfrm>
            <a:off x="5945312" y="4625141"/>
            <a:ext cx="1600459" cy="1335401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 sz="3600" dirty="0">
              <a:solidFill>
                <a:srgbClr val="0070C0"/>
              </a:solidFill>
              <a:latin typeface="Arial" pitchFamily="34" charset="0"/>
            </a:endParaRPr>
          </a:p>
          <a:p>
            <a:endParaRPr lang="th-TH" sz="3600" dirty="0">
              <a:solidFill>
                <a:srgbClr val="0070C0"/>
              </a:solidFill>
              <a:latin typeface="Arial" pitchFamily="34" charset="0"/>
            </a:endParaRPr>
          </a:p>
        </p:txBody>
      </p:sp>
      <p:sp>
        <p:nvSpPr>
          <p:cNvPr id="98309" name="Line 9"/>
          <p:cNvSpPr>
            <a:spLocks noChangeShapeType="1"/>
          </p:cNvSpPr>
          <p:nvPr/>
        </p:nvSpPr>
        <p:spPr bwMode="auto">
          <a:xfrm>
            <a:off x="6693053" y="1557339"/>
            <a:ext cx="0" cy="3095625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40</a:t>
            </a:fld>
            <a:endParaRPr lang="th-TH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E61AB1-3BAD-4457-A5D0-198F28379645}"/>
              </a:ext>
            </a:extLst>
          </p:cNvPr>
          <p:cNvSpPr txBox="1"/>
          <p:nvPr/>
        </p:nvSpPr>
        <p:spPr>
          <a:xfrm>
            <a:off x="6177619" y="4652964"/>
            <a:ext cx="13681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ค่าเฉลี่ย</a:t>
            </a:r>
          </a:p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มัธยฐาน</a:t>
            </a:r>
          </a:p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ฐานนิยม</a:t>
            </a:r>
            <a:endParaRPr lang="en-US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5205D5-6128-469D-B493-7E48B88C0094}"/>
              </a:ext>
            </a:extLst>
          </p:cNvPr>
          <p:cNvSpPr txBox="1"/>
          <p:nvPr/>
        </p:nvSpPr>
        <p:spPr>
          <a:xfrm>
            <a:off x="2639616" y="6037959"/>
            <a:ext cx="83884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ค่าเฉลี่ย 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= 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มัธยฐาน 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= 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ฐานนิยม</a:t>
            </a:r>
            <a:endParaRPr lang="en-US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ctr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346324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50900"/>
          </a:xfrm>
        </p:spPr>
        <p:txBody>
          <a:bodyPr/>
          <a:lstStyle/>
          <a:p>
            <a:pPr eaLnBrk="1" hangingPunct="1"/>
            <a:r>
              <a:rPr lang="en-US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th-TH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โค้งเบ้ลาดทางขวา</a:t>
            </a:r>
            <a:endParaRPr lang="en-US" b="1" dirty="0">
              <a:solidFill>
                <a:schemeClr val="tx1"/>
              </a:solidFill>
              <a:effectLst/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graphicFrame>
        <p:nvGraphicFramePr>
          <p:cNvPr id="99331" name="Object 11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3614022"/>
              </p:ext>
            </p:extLst>
          </p:nvPr>
        </p:nvGraphicFramePr>
        <p:xfrm>
          <a:off x="1857375" y="1281250"/>
          <a:ext cx="8353425" cy="370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5" name="Picture" r:id="rId3" imgW="4535424" imgH="3700882" progId="StaticEnhancedMetafile">
                  <p:embed/>
                </p:oleObj>
              </mc:Choice>
              <mc:Fallback>
                <p:oleObj name="Picture" r:id="rId3" imgW="4535424" imgH="3700882" progId="StaticEnhancedMetafil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75" y="1281250"/>
                        <a:ext cx="8353425" cy="3700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3" name="Line 16"/>
          <p:cNvSpPr>
            <a:spLocks noChangeShapeType="1"/>
          </p:cNvSpPr>
          <p:nvPr/>
        </p:nvSpPr>
        <p:spPr bwMode="auto">
          <a:xfrm flipH="1">
            <a:off x="6810991" y="1988839"/>
            <a:ext cx="11820" cy="4026853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41</a:t>
            </a:fld>
            <a:endParaRPr lang="th-TH"/>
          </a:p>
        </p:txBody>
      </p:sp>
      <p:sp>
        <p:nvSpPr>
          <p:cNvPr id="7" name="Line 16">
            <a:extLst>
              <a:ext uri="{FF2B5EF4-FFF2-40B4-BE49-F238E27FC236}">
                <a16:creationId xmlns:a16="http://schemas.microsoft.com/office/drawing/2014/main" id="{C8527495-FB10-469C-92D6-07FBCA7F0D8D}"/>
              </a:ext>
            </a:extLst>
          </p:cNvPr>
          <p:cNvSpPr>
            <a:spLocks noChangeShapeType="1"/>
          </p:cNvSpPr>
          <p:nvPr/>
        </p:nvSpPr>
        <p:spPr bwMode="auto">
          <a:xfrm>
            <a:off x="5934580" y="1700808"/>
            <a:ext cx="0" cy="3095625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8" name="Line 16">
            <a:extLst>
              <a:ext uri="{FF2B5EF4-FFF2-40B4-BE49-F238E27FC236}">
                <a16:creationId xmlns:a16="http://schemas.microsoft.com/office/drawing/2014/main" id="{CCF7080B-817C-41FB-BBC8-CE79C5C1E701}"/>
              </a:ext>
            </a:extLst>
          </p:cNvPr>
          <p:cNvSpPr>
            <a:spLocks noChangeShapeType="1"/>
          </p:cNvSpPr>
          <p:nvPr/>
        </p:nvSpPr>
        <p:spPr bwMode="auto">
          <a:xfrm>
            <a:off x="6356348" y="1799332"/>
            <a:ext cx="6671" cy="3665831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17E7BB-3401-48C7-AB01-48FEF3955207}"/>
              </a:ext>
            </a:extLst>
          </p:cNvPr>
          <p:cNvSpPr txBox="1"/>
          <p:nvPr/>
        </p:nvSpPr>
        <p:spPr>
          <a:xfrm>
            <a:off x="4999955" y="481648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ฐานนิยม</a:t>
            </a:r>
            <a:endParaRPr lang="en-US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06331B-D34D-4EE1-B35F-52DDA0006343}"/>
              </a:ext>
            </a:extLst>
          </p:cNvPr>
          <p:cNvSpPr txBox="1"/>
          <p:nvPr/>
        </p:nvSpPr>
        <p:spPr>
          <a:xfrm>
            <a:off x="5447928" y="5359763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มัธยฐาน</a:t>
            </a:r>
            <a:endParaRPr lang="en-US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205B86-E558-4888-BE1A-9F19AA693605}"/>
              </a:ext>
            </a:extLst>
          </p:cNvPr>
          <p:cNvSpPr txBox="1"/>
          <p:nvPr/>
        </p:nvSpPr>
        <p:spPr>
          <a:xfrm>
            <a:off x="6096000" y="6015693"/>
            <a:ext cx="1262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ค่าเฉลี่ย</a:t>
            </a:r>
            <a:endParaRPr lang="en-US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769504-B542-462F-8BE1-F39DA046F98D}"/>
              </a:ext>
            </a:extLst>
          </p:cNvPr>
          <p:cNvSpPr txBox="1"/>
          <p:nvPr/>
        </p:nvSpPr>
        <p:spPr>
          <a:xfrm>
            <a:off x="892241" y="5692528"/>
            <a:ext cx="419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ฐานนิยม 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&lt;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มัธยฐาน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&lt;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ค่าเฉลี่ย</a:t>
            </a:r>
            <a:endParaRPr lang="en-US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626906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6"/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pPr eaLnBrk="1" hangingPunct="1"/>
            <a:r>
              <a:rPr lang="en-US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3. </a:t>
            </a:r>
            <a:r>
              <a:rPr lang="th-TH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โค้งเบ้ลาดทางซ้าย</a:t>
            </a:r>
            <a:endParaRPr lang="en-US" b="1" dirty="0">
              <a:solidFill>
                <a:schemeClr val="accent2"/>
              </a:solidFill>
            </a:endParaRPr>
          </a:p>
        </p:txBody>
      </p:sp>
      <p:graphicFrame>
        <p:nvGraphicFramePr>
          <p:cNvPr id="100355" name="Object 5"/>
          <p:cNvGraphicFramePr>
            <a:graphicFrameLocks noGrp="1" noChangeAspect="1"/>
          </p:cNvGraphicFramePr>
          <p:nvPr>
            <p:ph idx="1"/>
          </p:nvPr>
        </p:nvGraphicFramePr>
        <p:xfrm>
          <a:off x="1847851" y="1052514"/>
          <a:ext cx="8137525" cy="446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8" name="Picture" r:id="rId3" imgW="4752746" imgH="3874313" progId="StaticEnhancedMetafile">
                  <p:embed/>
                </p:oleObj>
              </mc:Choice>
              <mc:Fallback>
                <p:oleObj name="Picture" r:id="rId3" imgW="4752746" imgH="3874313" progId="StaticEnhancedMetafil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851" y="1052514"/>
                        <a:ext cx="8137525" cy="4465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357" name="Line 9"/>
          <p:cNvSpPr>
            <a:spLocks noChangeShapeType="1"/>
          </p:cNvSpPr>
          <p:nvPr/>
        </p:nvSpPr>
        <p:spPr bwMode="auto">
          <a:xfrm>
            <a:off x="6384032" y="2870348"/>
            <a:ext cx="0" cy="2574876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42</a:t>
            </a:fld>
            <a:endParaRPr lang="th-TH"/>
          </a:p>
        </p:txBody>
      </p:sp>
      <p:sp>
        <p:nvSpPr>
          <p:cNvPr id="7" name="Line 9">
            <a:extLst>
              <a:ext uri="{FF2B5EF4-FFF2-40B4-BE49-F238E27FC236}">
                <a16:creationId xmlns:a16="http://schemas.microsoft.com/office/drawing/2014/main" id="{81C4C92D-1412-42C8-BE67-C26FEEE75B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88123" y="2132856"/>
            <a:ext cx="71973" cy="3672630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8" name="Line 9">
            <a:extLst>
              <a:ext uri="{FF2B5EF4-FFF2-40B4-BE49-F238E27FC236}">
                <a16:creationId xmlns:a16="http://schemas.microsoft.com/office/drawing/2014/main" id="{BA800335-5A7C-4973-879C-A4865FB8B4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536159" y="2132856"/>
            <a:ext cx="1" cy="3960440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1CCC26-FCB8-4136-A865-BB478F6B66A5}"/>
              </a:ext>
            </a:extLst>
          </p:cNvPr>
          <p:cNvSpPr txBox="1"/>
          <p:nvPr/>
        </p:nvSpPr>
        <p:spPr>
          <a:xfrm>
            <a:off x="6528048" y="598531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ฐานนิยม</a:t>
            </a:r>
            <a:endParaRPr lang="en-US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BCE30B-9250-417A-B276-8BEC98B3493F}"/>
              </a:ext>
            </a:extLst>
          </p:cNvPr>
          <p:cNvSpPr txBox="1"/>
          <p:nvPr/>
        </p:nvSpPr>
        <p:spPr>
          <a:xfrm>
            <a:off x="5879976" y="562505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มัธยฐาน</a:t>
            </a:r>
            <a:endParaRPr lang="en-US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F600F1-83E5-44BA-9474-8A05ED3F73BA}"/>
              </a:ext>
            </a:extLst>
          </p:cNvPr>
          <p:cNvSpPr txBox="1"/>
          <p:nvPr/>
        </p:nvSpPr>
        <p:spPr>
          <a:xfrm>
            <a:off x="5373284" y="5147033"/>
            <a:ext cx="1262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ค่าเฉลี่ย</a:t>
            </a:r>
            <a:endParaRPr lang="en-US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BAF728-1693-4C51-85B2-0EE1C5697D26}"/>
              </a:ext>
            </a:extLst>
          </p:cNvPr>
          <p:cNvSpPr txBox="1"/>
          <p:nvPr/>
        </p:nvSpPr>
        <p:spPr>
          <a:xfrm>
            <a:off x="892241" y="5692528"/>
            <a:ext cx="419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ค่าเฉลี่ย 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&lt;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มัธยฐาน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&lt;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ฐานนิยม</a:t>
            </a:r>
            <a:endParaRPr lang="en-US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00076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4"/>
          <p:cNvSpPr>
            <a:spLocks noChangeArrowheads="1"/>
          </p:cNvSpPr>
          <p:nvPr/>
        </p:nvSpPr>
        <p:spPr bwMode="auto">
          <a:xfrm>
            <a:off x="1981200" y="0"/>
            <a:ext cx="82296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th-TH" sz="6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สถิติพรรณนา/บรรยาย</a:t>
            </a:r>
            <a:br>
              <a:rPr lang="th-TH" sz="6000" b="1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4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(descriptive statistics)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2E6-A105-4694-81EE-C9EE41443831}" type="slidenum">
              <a:rPr lang="th-TH" smtClean="0"/>
              <a:pPr>
                <a:defRPr/>
              </a:pPr>
              <a:t>43</a:t>
            </a:fld>
            <a:endParaRPr lang="th-TH"/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DB2F55CC-B7D7-4780-97E9-334A83C17C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384" y="2636913"/>
            <a:ext cx="10657184" cy="2520280"/>
          </a:xfrm>
          <a:prstGeom prst="flowChartAlternateProcess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342900" indent="-342900" algn="ctr"/>
            <a:r>
              <a:rPr lang="th-TH" sz="4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เป็นสถิติที่ใช้บรรยายคุณลักษณะของสิ่งที่ต้องการศึกษา</a:t>
            </a:r>
          </a:p>
          <a:p>
            <a:pPr marL="342900" indent="-342900">
              <a:buFontTx/>
              <a:buAutoNum type="arabicPeriod"/>
            </a:pPr>
            <a:r>
              <a:rPr lang="th-TH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การวัดแนวโน้มเข้าสู่ส่วนกลาง</a:t>
            </a:r>
            <a:r>
              <a:rPr lang="en-US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: </a:t>
            </a:r>
            <a:r>
              <a:rPr lang="th-TH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ค่าเฉลี่ย</a:t>
            </a:r>
            <a:r>
              <a:rPr lang="en-US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มัธยฐาน</a:t>
            </a:r>
            <a:r>
              <a:rPr lang="en-US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ฐานนิยม</a:t>
            </a:r>
            <a:endParaRPr lang="en-US" sz="48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342900" indent="-342900">
              <a:buFontTx/>
              <a:buAutoNum type="arabicPeriod"/>
            </a:pPr>
            <a:endParaRPr lang="th-TH" sz="48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342900" indent="-342900">
              <a:buFontTx/>
              <a:buAutoNum type="arabicPeriod"/>
            </a:pPr>
            <a:r>
              <a:rPr lang="th-TH" sz="48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การวัดการกระจาย</a:t>
            </a:r>
          </a:p>
        </p:txBody>
      </p:sp>
    </p:spTree>
    <p:extLst>
      <p:ext uri="{BB962C8B-B14F-4D97-AF65-F5344CB8AC3E}">
        <p14:creationId xmlns:p14="http://schemas.microsoft.com/office/powerpoint/2010/main" val="1927103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981200" y="2011362"/>
            <a:ext cx="839527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2.1 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พิสัย (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Range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2.2 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ความเบี่ยงเบนควอไทล์ (</a:t>
            </a:r>
            <a:r>
              <a:rPr lang="en-US" sz="36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Quatile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 deviation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2.3 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ความเบี่ยงเบนเฉลี่ย (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Mean deviation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  <a:endParaRPr lang="en-US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2.4 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ความแปรปรวน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 (Variance)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2.5 </a:t>
            </a:r>
            <a:r>
              <a:rPr lang="th-TH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ความเบี่ยงเบนมาตรฐาน (</a:t>
            </a:r>
            <a:r>
              <a:rPr lang="en-US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Standard deviation</a:t>
            </a:r>
            <a:r>
              <a:rPr lang="th-TH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2.6 </a:t>
            </a:r>
            <a:r>
              <a:rPr lang="th-TH" sz="36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เปอร์เซ็น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ไทล์ (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Percentile :P</a:t>
            </a:r>
            <a:r>
              <a:rPr lang="en-US" sz="3600" baseline="-25000" dirty="0">
                <a:latin typeface="FreesiaUPC" panose="020B0604020202020204" pitchFamily="34" charset="-34"/>
                <a:cs typeface="FreesiaUPC" panose="020B0604020202020204" pitchFamily="34" charset="-34"/>
              </a:rPr>
              <a:t>X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2.6 </a:t>
            </a:r>
            <a:r>
              <a:rPr lang="th-TH" sz="36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เปอร์เซ็น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ไทล์ (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Percentile :P</a:t>
            </a:r>
            <a:r>
              <a:rPr lang="en-US" sz="3600" baseline="-25000" dirty="0">
                <a:latin typeface="FreesiaUPC" panose="020B0604020202020204" pitchFamily="34" charset="-34"/>
                <a:cs typeface="FreesiaUPC" panose="020B0604020202020204" pitchFamily="34" charset="-34"/>
              </a:rPr>
              <a:t>X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2.7. 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เดไซ</a:t>
            </a:r>
            <a:r>
              <a:rPr lang="th-TH" sz="36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ล์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 (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Decile: D</a:t>
            </a:r>
            <a:r>
              <a:rPr lang="en-US" sz="3600" baseline="-25000" dirty="0">
                <a:latin typeface="FreesiaUPC" panose="020B0604020202020204" pitchFamily="34" charset="-34"/>
                <a:cs typeface="FreesiaUPC" panose="020B0604020202020204" pitchFamily="34" charset="-34"/>
              </a:rPr>
              <a:t>X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2.8.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ควอไทล์ (</a:t>
            </a:r>
            <a:r>
              <a:rPr lang="en-US" sz="36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Quatile</a:t>
            </a:r>
            <a:r>
              <a:rPr lang="en-US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: Q</a:t>
            </a:r>
            <a:r>
              <a:rPr lang="en-US" sz="3600" b="1" baseline="-25000" dirty="0">
                <a:latin typeface="FreesiaUPC" panose="020B0604020202020204" pitchFamily="34" charset="-34"/>
                <a:cs typeface="FreesiaUPC" panose="020B0604020202020204" pitchFamily="34" charset="-34"/>
              </a:rPr>
              <a:t>X</a:t>
            </a:r>
            <a:r>
              <a:rPr lang="en-US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</a:p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2.9. 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คะแนนมาตรฐาน (</a:t>
            </a:r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Standard score)</a:t>
            </a:r>
          </a:p>
          <a:p>
            <a:endParaRPr lang="en-US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1981200" y="274638"/>
            <a:ext cx="8229600" cy="939800"/>
          </a:xfrm>
        </p:spPr>
        <p:txBody>
          <a:bodyPr/>
          <a:lstStyle/>
          <a:p>
            <a:pPr eaLnBrk="1" hangingPunct="1"/>
            <a:r>
              <a:rPr lang="en-US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th-TH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การวัดการกระจาย</a:t>
            </a:r>
            <a:endParaRPr lang="en-US" sz="4000" b="1" dirty="0">
              <a:solidFill>
                <a:schemeClr val="tx1"/>
              </a:solidFill>
              <a:effectLst/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8EF445-64C4-4DF4-87A4-B6A807A2641A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48618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3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71664" y="3140968"/>
            <a:ext cx="5400675" cy="1081087"/>
          </a:xfrm>
          <a:ln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r>
              <a:rPr lang="th-TH" sz="60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การพิจารณาสถิติสำหรับงานวิจัย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1B80E-2427-4456-A088-6C398C185B0F}" type="slidenum">
              <a:rPr lang="th-TH" smtClean="0"/>
              <a:pPr>
                <a:defRPr/>
              </a:pPr>
              <a:t>45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88860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solidFill>
            <a:srgbClr val="FFCCFF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FreesiaUPC" pitchFamily="34" charset="-34"/>
              </a:rPr>
              <a:t>ตารางแสดงสถิติที่ใช้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1565891"/>
            <a:ext cx="9433048" cy="501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46</a:t>
            </a:fld>
            <a:endParaRPr lang="th-TH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solidFill>
            <a:srgbClr val="FFCCFF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FreesiaUPC" pitchFamily="34" charset="-34"/>
              </a:rPr>
              <a:t>ตารางแสดงสถิติที่ใช้ (ต่อ)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828800" y="1600200"/>
            <a:ext cx="8610600" cy="5029200"/>
          </a:xfrm>
          <a:solidFill>
            <a:srgbClr val="CCECFF"/>
          </a:solidFill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>
                <a:latin typeface="Times New Roman" pitchFamily="18" charset="0"/>
                <a:cs typeface="FreesiaUPC" pitchFamily="34" charset="-34"/>
              </a:rPr>
              <a:t>สถิติสำหรับทดสอบความแตกต่างระหว่างกลุ่ม </a:t>
            </a:r>
            <a:br>
              <a:rPr lang="th-TH">
                <a:latin typeface="Times New Roman" pitchFamily="18" charset="0"/>
                <a:cs typeface="FreesiaUPC" pitchFamily="34" charset="-34"/>
              </a:rPr>
            </a:br>
            <a:endParaRPr lang="th-TH">
              <a:latin typeface="Times New Roman" pitchFamily="18" charset="0"/>
              <a:cs typeface="FreesiaUPC" pitchFamily="34" charset="-34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th-TH">
              <a:latin typeface="Times New Roman" pitchFamily="18" charset="0"/>
              <a:cs typeface="FreesiaUPC" pitchFamily="34" charset="-34"/>
            </a:endParaRP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sz="3600">
                <a:latin typeface="Times New Roman" pitchFamily="18" charset="0"/>
                <a:cs typeface="FreesiaUPC" pitchFamily="34" charset="-34"/>
              </a:rPr>
              <a:t>	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405064"/>
            <a:ext cx="7772400" cy="384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47</a:t>
            </a:fld>
            <a:endParaRPr lang="th-TH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solidFill>
            <a:srgbClr val="FFCCFF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FreesiaUPC" pitchFamily="34" charset="-34"/>
              </a:rPr>
              <a:t>ตารางแสดงสถิติที่ใช้ (ต่อ)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828800" y="1600200"/>
            <a:ext cx="8610600" cy="5029200"/>
          </a:xfrm>
          <a:solidFill>
            <a:srgbClr val="CCECFF"/>
          </a:solidFill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>
                <a:latin typeface="Times New Roman" pitchFamily="18" charset="0"/>
                <a:cs typeface="FreesiaUPC" pitchFamily="34" charset="-34"/>
              </a:rPr>
              <a:t>สถิติสำหรับทดสอบความสัมพันธ์ระหว่างกลุ่ม </a:t>
            </a:r>
            <a:br>
              <a:rPr lang="th-TH">
                <a:latin typeface="Times New Roman" pitchFamily="18" charset="0"/>
                <a:cs typeface="FreesiaUPC" pitchFamily="34" charset="-34"/>
              </a:rPr>
            </a:br>
            <a:endParaRPr lang="th-TH">
              <a:latin typeface="Times New Roman" pitchFamily="18" charset="0"/>
              <a:cs typeface="FreesiaUPC" pitchFamily="34" charset="-34"/>
            </a:endParaRP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sz="3600">
                <a:latin typeface="Times New Roman" pitchFamily="18" charset="0"/>
                <a:cs typeface="FreesiaUPC" pitchFamily="34" charset="-34"/>
              </a:rPr>
              <a:t>	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09800"/>
            <a:ext cx="81534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48</a:t>
            </a:fld>
            <a:endParaRPr lang="th-TH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solidFill>
            <a:srgbClr val="FFCCFF"/>
          </a:solidFill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สถิติที่ใช้ในวิเคราะห์ข้อมูลในการวิจัย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ต่อ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th-TH" b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828800" y="1600200"/>
            <a:ext cx="8610600" cy="5029200"/>
          </a:xfrm>
          <a:solidFill>
            <a:srgbClr val="CCECFF"/>
          </a:solidFill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>
                <a:solidFill>
                  <a:schemeClr val="accent2"/>
                </a:solidFill>
              </a:rPr>
              <a:t>		สถิติสำหรับการทดสอบสมมติฐาน</a:t>
            </a:r>
            <a:r>
              <a:rPr lang="th-TH"/>
              <a:t> เป็นสถิติที่ใช้สำหรับการวิเคราะห์เพื่อทดสอบสมมติฐานว่าเป็นจริงตามที่กำหนดไว้หรือไม่ ได้แก่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/>
              <a:t>	1.1 การทดสอบความแตกต่างระหว่างกลุ่ม ได้แก่ t-test F-test และ         ไคสแควร์ (chi-square)</a:t>
            </a:r>
            <a:br>
              <a:rPr lang="th-TH"/>
            </a:br>
            <a:r>
              <a:rPr lang="th-TH"/>
              <a:t>1.2 การหาความสัมพันธ์ ระหว่างข้อมูลตั้งแต่ 2 ชุดขึ้นไป ได้แก่ การหาสัมประสิทธิ์ สหสัมพันธ์ (correlation)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/>
              <a:t>	1.3 การพยากรณ์ (regression)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49</a:t>
            </a:fld>
            <a:endParaRPr lang="th-TH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686800" cy="1143000"/>
          </a:xfrm>
          <a:solidFill>
            <a:srgbClr val="FFCCFF"/>
          </a:solidFill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FreesiaUPC" pitchFamily="34" charset="-34"/>
              </a:rPr>
            </a:br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FreesiaUPC" pitchFamily="34" charset="-34"/>
              </a:rPr>
              <a:t>สถิติที่ใช้ในวิเคราะห์ข้อมูลในการวิจัย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828800" y="1600200"/>
            <a:ext cx="8610600" cy="5029200"/>
          </a:xfrm>
          <a:solidFill>
            <a:srgbClr val="CCECFF"/>
          </a:solidFill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dirty="0"/>
              <a:t>	</a:t>
            </a:r>
            <a:r>
              <a:rPr lang="th-TH" b="1" dirty="0">
                <a:solidFill>
                  <a:schemeClr val="accent2"/>
                </a:solidFill>
              </a:rPr>
              <a:t>	</a:t>
            </a:r>
            <a:r>
              <a:rPr lang="th-TH" b="1" dirty="0">
                <a:solidFill>
                  <a:schemeClr val="tx1"/>
                </a:solidFill>
              </a:rPr>
              <a:t>สถิติพื้นฐาน ได้แก่ สถิติวิเคราะห์เพื่อแสดงความหมายทั่วไปของ  ข้อมูล และใช้เป็น พื้นฐานในการคำนวณสถิติขั้นสูงต่อไป ซึ่งสถิติพื้นฐานได้แก่</a:t>
            </a:r>
            <a:br>
              <a:rPr lang="th-TH" b="1" dirty="0">
                <a:solidFill>
                  <a:schemeClr val="tx1"/>
                </a:solidFill>
              </a:rPr>
            </a:br>
            <a:r>
              <a:rPr lang="th-TH" b="1" dirty="0">
                <a:solidFill>
                  <a:schemeClr val="tx1"/>
                </a:solidFill>
              </a:rPr>
              <a:t>1.1 การแจกแจงความถี่ (</a:t>
            </a:r>
            <a:r>
              <a:rPr lang="en-US" b="1" dirty="0" err="1">
                <a:solidFill>
                  <a:schemeClr val="tx1"/>
                </a:solidFill>
              </a:rPr>
              <a:t>F</a:t>
            </a:r>
            <a:r>
              <a:rPr lang="th-TH" b="1" dirty="0" err="1">
                <a:solidFill>
                  <a:schemeClr val="tx1"/>
                </a:solidFill>
              </a:rPr>
              <a:t>requency</a:t>
            </a:r>
            <a:r>
              <a:rPr lang="th-TH" b="1" dirty="0">
                <a:solidFill>
                  <a:schemeClr val="tx1"/>
                </a:solidFill>
              </a:rPr>
              <a:t>) </a:t>
            </a:r>
            <a:br>
              <a:rPr lang="th-TH" b="1" dirty="0">
                <a:solidFill>
                  <a:schemeClr val="tx1"/>
                </a:solidFill>
              </a:rPr>
            </a:br>
            <a:r>
              <a:rPr lang="th-TH" b="1" dirty="0">
                <a:solidFill>
                  <a:schemeClr val="tx1"/>
                </a:solidFill>
              </a:rPr>
              <a:t>1.2 การวัดแนวโน้มเข้าสู่ส่วนกลาง ได้แก่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 dirty="0">
                <a:solidFill>
                  <a:schemeClr val="tx1"/>
                </a:solidFill>
              </a:rPr>
              <a:t>		- ค่าเฉลี่ย (</a:t>
            </a:r>
            <a:r>
              <a:rPr lang="th-TH" b="1" dirty="0" err="1">
                <a:solidFill>
                  <a:schemeClr val="tx1"/>
                </a:solidFill>
              </a:rPr>
              <a:t>Mean</a:t>
            </a:r>
            <a:r>
              <a:rPr lang="th-TH" b="1" dirty="0">
                <a:solidFill>
                  <a:schemeClr val="tx1"/>
                </a:solidFill>
              </a:rPr>
              <a:t>)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 dirty="0">
                <a:solidFill>
                  <a:schemeClr val="tx1"/>
                </a:solidFill>
              </a:rPr>
              <a:t>		- </a:t>
            </a:r>
            <a:r>
              <a:rPr lang="th-TH" b="1" dirty="0" err="1">
                <a:solidFill>
                  <a:schemeClr val="tx1"/>
                </a:solidFill>
              </a:rPr>
              <a:t>มัธย</a:t>
            </a:r>
            <a:r>
              <a:rPr lang="th-TH" b="1" dirty="0">
                <a:solidFill>
                  <a:schemeClr val="tx1"/>
                </a:solidFill>
              </a:rPr>
              <a:t>ฐาน (</a:t>
            </a:r>
            <a:r>
              <a:rPr lang="th-TH" b="1" dirty="0" err="1">
                <a:solidFill>
                  <a:schemeClr val="tx1"/>
                </a:solidFill>
              </a:rPr>
              <a:t>Median</a:t>
            </a:r>
            <a:r>
              <a:rPr lang="th-TH" b="1" dirty="0">
                <a:solidFill>
                  <a:schemeClr val="tx1"/>
                </a:solidFill>
              </a:rPr>
              <a:t>)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 dirty="0">
                <a:solidFill>
                  <a:schemeClr val="tx1"/>
                </a:solidFill>
              </a:rPr>
              <a:t>		- ฐานนิยม (</a:t>
            </a:r>
            <a:r>
              <a:rPr lang="th-TH" b="1" dirty="0" err="1">
                <a:solidFill>
                  <a:schemeClr val="tx1"/>
                </a:solidFill>
              </a:rPr>
              <a:t>Mode</a:t>
            </a:r>
            <a:r>
              <a:rPr lang="th-TH" b="1" dirty="0">
                <a:solidFill>
                  <a:schemeClr val="tx1"/>
                </a:solidFill>
              </a:rPr>
              <a:t>)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 dirty="0">
                <a:solidFill>
                  <a:schemeClr val="tx1"/>
                </a:solidFill>
              </a:rPr>
              <a:t>       1.3  การวัดการกระจาย ได้แก่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 dirty="0">
                <a:solidFill>
                  <a:schemeClr val="tx1"/>
                </a:solidFill>
              </a:rPr>
              <a:t>		- พิสัย (</a:t>
            </a:r>
            <a:r>
              <a:rPr lang="th-TH" b="1" dirty="0" err="1">
                <a:solidFill>
                  <a:schemeClr val="tx1"/>
                </a:solidFill>
              </a:rPr>
              <a:t>Range</a:t>
            </a:r>
            <a:r>
              <a:rPr lang="th-TH" b="1" dirty="0">
                <a:solidFill>
                  <a:schemeClr val="tx1"/>
                </a:solidFill>
              </a:rPr>
              <a:t>)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 dirty="0">
                <a:solidFill>
                  <a:schemeClr val="tx1"/>
                </a:solidFill>
              </a:rPr>
              <a:t>		- ความเบี่ยงเบน มาตรฐาน  (</a:t>
            </a:r>
            <a:r>
              <a:rPr lang="th-TH" b="1" dirty="0" err="1">
                <a:solidFill>
                  <a:schemeClr val="tx1"/>
                </a:solidFill>
              </a:rPr>
              <a:t>Standard</a:t>
            </a:r>
            <a:r>
              <a:rPr lang="th-TH" b="1" dirty="0">
                <a:solidFill>
                  <a:schemeClr val="tx1"/>
                </a:solidFill>
              </a:rPr>
              <a:t> </a:t>
            </a:r>
            <a:r>
              <a:rPr lang="th-TH" b="1" dirty="0" err="1">
                <a:solidFill>
                  <a:schemeClr val="tx1"/>
                </a:solidFill>
              </a:rPr>
              <a:t>Deviation</a:t>
            </a:r>
            <a:r>
              <a:rPr lang="th-TH" b="1" dirty="0">
                <a:solidFill>
                  <a:schemeClr val="tx1"/>
                </a:solidFill>
              </a:rPr>
              <a:t>)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th-TH" b="1" dirty="0">
                <a:solidFill>
                  <a:schemeClr val="tx1"/>
                </a:solidFill>
              </a:rPr>
              <a:t>		- ความแปรปรวน (</a:t>
            </a:r>
            <a:r>
              <a:rPr lang="th-TH" b="1" dirty="0" err="1">
                <a:solidFill>
                  <a:schemeClr val="tx1"/>
                </a:solidFill>
              </a:rPr>
              <a:t>Variance</a:t>
            </a:r>
            <a:r>
              <a:rPr lang="th-TH" b="1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50</a:t>
            </a:fld>
            <a:endParaRPr lang="th-TH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8000" b="1" dirty="0">
                <a:solidFill>
                  <a:schemeClr val="tx1"/>
                </a:solidFill>
              </a:rPr>
              <a:t>สรุป</a:t>
            </a:r>
            <a:br>
              <a:rPr lang="th-TH" sz="8000" b="1" dirty="0">
                <a:solidFill>
                  <a:schemeClr val="tx1"/>
                </a:solidFill>
              </a:rPr>
            </a:br>
            <a:r>
              <a:rPr lang="th-TH" sz="8000" b="1" dirty="0">
                <a:solidFill>
                  <a:schemeClr val="tx1"/>
                </a:solidFill>
              </a:rPr>
              <a:t>การใช้สถิติในการวิจัย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C4C709-C75B-4812-8DED-035614AA626A}" type="slidenum">
              <a:rPr lang="th-TH" smtClean="0"/>
              <a:pPr>
                <a:defRPr/>
              </a:pPr>
              <a:t>51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07938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89541" y="122109"/>
            <a:ext cx="10945216" cy="1143000"/>
          </a:xfrm>
        </p:spPr>
        <p:txBody>
          <a:bodyPr/>
          <a:lstStyle/>
          <a:p>
            <a:r>
              <a:rPr lang="th-TH" b="1" dirty="0">
                <a:solidFill>
                  <a:schemeClr val="tx1"/>
                </a:solidFill>
                <a:cs typeface="EucrosiaUPC" pitchFamily="18" charset="-34"/>
              </a:rPr>
              <a:t>การเลือกใช้สถิติสำหรับการวิจัยเชิงพรรณนา</a:t>
            </a:r>
          </a:p>
        </p:txBody>
      </p:sp>
      <p:graphicFrame>
        <p:nvGraphicFramePr>
          <p:cNvPr id="40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4254316"/>
              </p:ext>
            </p:extLst>
          </p:nvPr>
        </p:nvGraphicFramePr>
        <p:xfrm>
          <a:off x="587389" y="1401633"/>
          <a:ext cx="11147368" cy="482238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588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08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87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62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018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412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3028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วัตถุประสงค์</a:t>
                      </a:r>
                      <a:endParaRPr kumimoji="0" lang="th-TH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</a:t>
                      </a:r>
                      <a:r>
                        <a:rPr kumimoji="0" lang="th-TH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ประเภทข้อมูล </a:t>
                      </a:r>
                      <a:endParaRPr kumimoji="0" lang="th-TH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06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 2 groups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ea typeface="Times New Roman" pitchFamily="18" charset="0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         &gt; 2 groups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ea typeface="Times New Roman" pitchFamily="18" charset="0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ea typeface="Times New Roman" pitchFamily="18" charset="0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 (normal)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ea typeface="Times New Roman" pitchFamily="18" charset="0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Time to event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ea typeface="Times New Roman" pitchFamily="18" charset="0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4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บรรยายตัวอย่าง</a:t>
                      </a:r>
                      <a:endParaRPr kumimoji="0" lang="th-TH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Proportion 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Proportion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Median, IQR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Mean, SD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Kaplan Meier 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3969">
                <a:tc>
                  <a:txBody>
                    <a:bodyPr/>
                    <a:lstStyle/>
                    <a:p>
                      <a:pPr marL="0" marR="0" lvl="0" indent="0" algn="l" defTabSz="1524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การประมาณค่าและการเปรียบเทียบประชากรเดียว </a:t>
                      </a:r>
                      <a:endParaRPr kumimoji="0" lang="th-TH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One sample Z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Chi–square or Binomial test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Chi-square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Wilcoxon</a:t>
                      </a: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One sample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t</a:t>
                      </a:r>
                      <a:r>
                        <a:rPr kumimoji="0" lang="th-TH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  <a:r>
                        <a:rPr kumimoji="0" lang="en-US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test 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  <a:endParaRPr kumimoji="0" lang="th-TH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0000" marR="90000" marT="46800" marB="46800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8275" name="Text Box 35"/>
          <p:cNvSpPr txBox="1">
            <a:spLocks noChangeArrowheads="1"/>
          </p:cNvSpPr>
          <p:nvPr/>
        </p:nvSpPr>
        <p:spPr bwMode="auto">
          <a:xfrm>
            <a:off x="9551988" y="6446839"/>
            <a:ext cx="111601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900">
                <a:solidFill>
                  <a:schemeClr val="tx1"/>
                </a:solidFill>
              </a:rPr>
              <a:t>Stat 2/8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842985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63352" y="260350"/>
            <a:ext cx="11737304" cy="1143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b="1" dirty="0" err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การเลือกใช้สถิติสำหรับหาความสัมพันธ์ของการวิจัยเชิงวิเคราะห์</a:t>
            </a:r>
            <a:r>
              <a:rPr lang="en-US" sz="36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br>
              <a:rPr lang="en-US" sz="36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3600" b="1" dirty="0" err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แบบ</a:t>
            </a:r>
            <a:r>
              <a:rPr lang="en-US" sz="36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 Cross-sectional</a:t>
            </a:r>
          </a:p>
        </p:txBody>
      </p:sp>
      <p:graphicFrame>
        <p:nvGraphicFramePr>
          <p:cNvPr id="512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8862078"/>
              </p:ext>
            </p:extLst>
          </p:nvPr>
        </p:nvGraphicFramePr>
        <p:xfrm>
          <a:off x="263352" y="1405306"/>
          <a:ext cx="11449273" cy="4829856"/>
        </p:xfrm>
        <a:graphic>
          <a:graphicData uri="http://schemas.openxmlformats.org/drawingml/2006/table">
            <a:tbl>
              <a:tblPr/>
              <a:tblGrid>
                <a:gridCol w="1834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87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091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7422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Dependent variables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ประเภทข้อมูล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(outcome)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415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Time to event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70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 groups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Chi-square Fisher’s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Wilcoxon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 - test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hazards regression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41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&gt; 2 groups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Chi-square Fisher’s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Kruskal wallis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ANOVA Wilcoxon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hazards regression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41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Chi-square Fisher’s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Spearman rank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Pearson’s correlation coefficient (r) Linear regression 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hazards regression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41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Logistic Regression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Linear regression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Pearson’s correlation coefficient (r)          Linear regression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hazards regression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E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9307" name="Rectangle 43"/>
          <p:cNvSpPr>
            <a:spLocks noChangeArrowheads="1"/>
          </p:cNvSpPr>
          <p:nvPr/>
        </p:nvSpPr>
        <p:spPr bwMode="auto">
          <a:xfrm>
            <a:off x="10116012" y="6613526"/>
            <a:ext cx="364202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700">
                <a:solidFill>
                  <a:srgbClr val="FFFFFF"/>
                </a:solidFill>
              </a:rPr>
              <a:t>Stat 3/8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73743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07368" y="260350"/>
            <a:ext cx="11377264" cy="1143000"/>
          </a:xfrm>
        </p:spPr>
        <p:txBody>
          <a:bodyPr/>
          <a:lstStyle/>
          <a:p>
            <a:r>
              <a:rPr lang="en-US" sz="36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การเลือกใช้สถิติสำหรับหาปัจจัยเสี่ยงของการวิจัยเชิงวิเคราะห์แบบ</a:t>
            </a:r>
            <a:r>
              <a:rPr lang="en-US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br>
              <a:rPr lang="th-TH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Cross-sectional </a:t>
            </a:r>
            <a:r>
              <a:rPr lang="en-US" sz="36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</a:t>
            </a:r>
            <a:r>
              <a:rPr lang="en-US" sz="36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Unmatched case-control</a:t>
            </a:r>
          </a:p>
        </p:txBody>
      </p:sp>
      <p:graphicFrame>
        <p:nvGraphicFramePr>
          <p:cNvPr id="614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885633"/>
              </p:ext>
            </p:extLst>
          </p:nvPr>
        </p:nvGraphicFramePr>
        <p:xfrm>
          <a:off x="407368" y="1700214"/>
          <a:ext cx="11377266" cy="4765675"/>
        </p:xfrm>
        <a:graphic>
          <a:graphicData uri="http://schemas.openxmlformats.org/drawingml/2006/table">
            <a:tbl>
              <a:tblPr/>
              <a:tblGrid>
                <a:gridCol w="2646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1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963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7318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Dependent variables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ประเภทข้อมูล</a:t>
                      </a:r>
                      <a:r>
                        <a:rPr kumimoji="0" lang="en-US" sz="4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(outcome)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477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Categorical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Ordinal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Continuous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Time to event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59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categorical  2 or more group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OR , Logistic regression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Cox proportional hazards regression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59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ordinal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OR , Logistic regression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Cox proportional hazards regression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59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continuous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OR , Logistic regression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Cox proportional hazards regression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66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0325" name="Rectangle 37"/>
          <p:cNvSpPr>
            <a:spLocks noChangeArrowheads="1"/>
          </p:cNvSpPr>
          <p:nvPr/>
        </p:nvSpPr>
        <p:spPr bwMode="auto">
          <a:xfrm>
            <a:off x="9829801" y="6584951"/>
            <a:ext cx="373063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700"/>
              <a:t>Stat 4/8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074629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63352" y="136524"/>
            <a:ext cx="11319048" cy="1123528"/>
          </a:xfrm>
        </p:spPr>
        <p:txBody>
          <a:bodyPr/>
          <a:lstStyle/>
          <a:p>
            <a:r>
              <a:rPr lang="en-US" sz="3400" b="1" dirty="0" err="1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การเลือกใช้สถิติสำหรับหาปัจจัยเสี่ยงของการวิจัยเชิงวิเคราะห์</a:t>
            </a:r>
            <a:r>
              <a:rPr lang="en-US" sz="34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Match – case control</a:t>
            </a:r>
          </a:p>
        </p:txBody>
      </p:sp>
      <p:graphicFrame>
        <p:nvGraphicFramePr>
          <p:cNvPr id="7171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5728057"/>
              </p:ext>
            </p:extLst>
          </p:nvPr>
        </p:nvGraphicFramePr>
        <p:xfrm>
          <a:off x="551384" y="1628776"/>
          <a:ext cx="11233249" cy="4883149"/>
        </p:xfrm>
        <a:graphic>
          <a:graphicData uri="http://schemas.openxmlformats.org/drawingml/2006/table">
            <a:tbl>
              <a:tblPr/>
              <a:tblGrid>
                <a:gridCol w="2666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4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6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5952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Dependent variables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ประเภทข้อมูล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(outcome)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90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Time to event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5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  2 or more group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 , Conditional logistic regression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5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 , Conditional logistic regression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5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 , Conditional logistic regression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1349" name="Rectangle 37"/>
          <p:cNvSpPr>
            <a:spLocks noChangeArrowheads="1"/>
          </p:cNvSpPr>
          <p:nvPr/>
        </p:nvSpPr>
        <p:spPr bwMode="auto">
          <a:xfrm>
            <a:off x="9840914" y="6613526"/>
            <a:ext cx="82708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700"/>
              <a:t>Stat 5/8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07170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95400" y="160872"/>
            <a:ext cx="10972800" cy="830264"/>
          </a:xfrm>
        </p:spPr>
        <p:txBody>
          <a:bodyPr/>
          <a:lstStyle/>
          <a:p>
            <a:r>
              <a:rPr lang="en-US" sz="4000" b="1" dirty="0" err="1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การเลือกใช้สถิติหาค่าปัจจัยเสี่ยงของการวิจัยเชิงวิเคราะห์แบบ</a:t>
            </a:r>
            <a:r>
              <a:rPr lang="en-US" sz="40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 Cohort</a:t>
            </a:r>
          </a:p>
        </p:txBody>
      </p:sp>
      <p:graphicFrame>
        <p:nvGraphicFramePr>
          <p:cNvPr id="819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667688"/>
              </p:ext>
            </p:extLst>
          </p:nvPr>
        </p:nvGraphicFramePr>
        <p:xfrm>
          <a:off x="551383" y="1766888"/>
          <a:ext cx="10840517" cy="4802188"/>
        </p:xfrm>
        <a:graphic>
          <a:graphicData uri="http://schemas.openxmlformats.org/drawingml/2006/table">
            <a:tbl>
              <a:tblPr/>
              <a:tblGrid>
                <a:gridCol w="2099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6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1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36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016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Dependent variables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ประเภทข้อมูล</a:t>
                      </a: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(outcome)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Time to event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  2 or more group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RR,  Logistic regression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hazards regression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RR,  Logistic regression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hazards regression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8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RR,  Logistic regression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hazards regression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2373" name="Rectangle 37"/>
          <p:cNvSpPr>
            <a:spLocks noChangeArrowheads="1"/>
          </p:cNvSpPr>
          <p:nvPr/>
        </p:nvSpPr>
        <p:spPr bwMode="auto">
          <a:xfrm>
            <a:off x="10050464" y="6613525"/>
            <a:ext cx="3524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600"/>
              <a:t>Stat 6/8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59680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59104"/>
            <a:ext cx="10972800" cy="907504"/>
          </a:xfrm>
        </p:spPr>
        <p:txBody>
          <a:bodyPr/>
          <a:lstStyle/>
          <a:p>
            <a:r>
              <a:rPr lang="th-TH" sz="4800" b="1" dirty="0">
                <a:solidFill>
                  <a:schemeClr val="tx1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การเลือกใช้สถิติสำหรับการวิจัยเชิงทดลอง</a:t>
            </a:r>
          </a:p>
        </p:txBody>
      </p:sp>
      <p:graphicFrame>
        <p:nvGraphicFramePr>
          <p:cNvPr id="921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350675"/>
              </p:ext>
            </p:extLst>
          </p:nvPr>
        </p:nvGraphicFramePr>
        <p:xfrm>
          <a:off x="479376" y="1444625"/>
          <a:ext cx="11103024" cy="4336858"/>
        </p:xfrm>
        <a:graphic>
          <a:graphicData uri="http://schemas.openxmlformats.org/drawingml/2006/table">
            <a:tbl>
              <a:tblPr/>
              <a:tblGrid>
                <a:gridCol w="288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77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465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5414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วัตถุประสงค์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ประเภทข้อมูล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(outcome)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414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Time to event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37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เปรียบเทียบ 2 ประชากรที่เป็นอิสระต่อกัน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ea typeface="Times New Roman" pitchFamily="18" charset="0"/>
                          <a:cs typeface="FreesiaUPC" panose="020B0604020202020204" pitchFamily="34" charset="-34"/>
                        </a:rPr>
                        <a:t>Chi-square</a:t>
                      </a:r>
                      <a:b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ea typeface="Times New Roman" pitchFamily="18" charset="0"/>
                          <a:cs typeface="FreesiaUPC" panose="020B0604020202020204" pitchFamily="34" charset="-34"/>
                        </a:rPr>
                      </a:b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ea typeface="Times New Roman" pitchFamily="18" charset="0"/>
                          <a:cs typeface="FreesiaUPC" panose="020B0604020202020204" pitchFamily="34" charset="-34"/>
                        </a:rPr>
                        <a:t>fisher’s Z test</a:t>
                      </a:r>
                      <a:b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ea typeface="Times New Roman" pitchFamily="18" charset="0"/>
                          <a:cs typeface="FreesiaUPC" panose="020B0604020202020204" pitchFamily="34" charset="-34"/>
                        </a:rPr>
                      </a:b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ea typeface="Times New Roman" pitchFamily="18" charset="0"/>
                          <a:cs typeface="FreesiaUPC" panose="020B0604020202020204" pitchFamily="34" charset="-34"/>
                        </a:rPr>
                        <a:t>(Proportion)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Rank sum test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t test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Log – rank Cox proportional </a:t>
                      </a: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harzards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regression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95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เปรียบเทียบ 2 ประชากรที่ไม่เป็นอิสระต่อกัน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McNemar </a:t>
                      </a: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  <a:sym typeface="Symbol" pitchFamily="18" charset="2"/>
                        </a:rPr>
                        <a:t></a:t>
                      </a:r>
                      <a:r>
                        <a:rPr kumimoji="0" lang="en-US" sz="28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 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Sign-rank test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 test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Conditional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proportional </a:t>
                      </a: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harzards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regression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3391" name="Rectangle 31"/>
          <p:cNvSpPr>
            <a:spLocks noChangeArrowheads="1"/>
          </p:cNvSpPr>
          <p:nvPr/>
        </p:nvSpPr>
        <p:spPr bwMode="auto">
          <a:xfrm>
            <a:off x="10050464" y="6613526"/>
            <a:ext cx="4587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000"/>
              <a:t>Stat 7/8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55155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32655"/>
            <a:ext cx="10972800" cy="902715"/>
          </a:xfrm>
        </p:spPr>
        <p:txBody>
          <a:bodyPr/>
          <a:lstStyle/>
          <a:p>
            <a:r>
              <a:rPr lang="th-TH" sz="4800" b="1" dirty="0">
                <a:solidFill>
                  <a:schemeClr val="tx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การเลือกใช้สถิติสำหรับการวิจัยเชิงทดลอง (ต่อ)</a:t>
            </a:r>
          </a:p>
        </p:txBody>
      </p:sp>
      <p:graphicFrame>
        <p:nvGraphicFramePr>
          <p:cNvPr id="1024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953519"/>
              </p:ext>
            </p:extLst>
          </p:nvPr>
        </p:nvGraphicFramePr>
        <p:xfrm>
          <a:off x="407368" y="1444625"/>
          <a:ext cx="11175032" cy="4917014"/>
        </p:xfrm>
        <a:graphic>
          <a:graphicData uri="http://schemas.openxmlformats.org/drawingml/2006/table">
            <a:tbl>
              <a:tblPr/>
              <a:tblGrid>
                <a:gridCol w="331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7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51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62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081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วัตถุประสงค์</a:t>
                      </a:r>
                    </a:p>
                  </a:txBody>
                  <a:tcPr marT="45724" marB="45724" anchor="ctr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ประเภทข้อมูล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(outcome)</a:t>
                      </a:r>
                    </a:p>
                  </a:txBody>
                  <a:tcPr marT="45724" marB="45724" anchor="ctr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818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Categorical</a:t>
                      </a:r>
                    </a:p>
                  </a:txBody>
                  <a:tcPr marT="45724" marB="45724" anchor="ctr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Ordinal</a:t>
                      </a:r>
                    </a:p>
                  </a:txBody>
                  <a:tcPr marT="45724" marB="45724" anchor="ctr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Continuous</a:t>
                      </a:r>
                    </a:p>
                  </a:txBody>
                  <a:tcPr marT="45724" marB="45724" anchor="ctr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Time to event</a:t>
                      </a:r>
                    </a:p>
                  </a:txBody>
                  <a:tcPr marT="45724" marB="45724" anchor="ctr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37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เปรียบเทียบมากกว่า 2 ประชากรที่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เป็นอิสระต่อกัน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ea typeface="Times New Roman" pitchFamily="18" charset="0"/>
                          <a:cs typeface="FreesiaUPC" panose="020B0604020202020204" pitchFamily="34" charset="-34"/>
                        </a:rPr>
                        <a:t>Chi-square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Kruskall-wallis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One way ANOVA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Cox proportional </a:t>
                      </a: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harzards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regression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37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เปรียบเทียบมากกว่า 2 ประชากรที่ไม่เป็นอิสระต่อกัน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Cochran Q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Friedman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Repeat–measure ANOVA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Conditional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proportional </a:t>
                      </a: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harzards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regression</a:t>
                      </a:r>
                    </a:p>
                  </a:txBody>
                  <a:tcPr marT="45724" marB="45724" horzOverflow="overflow">
                    <a:lnL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4415" name="Rectangle 31"/>
          <p:cNvSpPr>
            <a:spLocks noChangeArrowheads="1"/>
          </p:cNvSpPr>
          <p:nvPr/>
        </p:nvSpPr>
        <p:spPr bwMode="auto">
          <a:xfrm>
            <a:off x="10050463" y="6613525"/>
            <a:ext cx="4064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800"/>
              <a:t>Stat 8/8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54245-6DCD-42D2-8748-6994446E9AA7}" type="slidenum">
              <a:rPr lang="th-TH" smtClean="0"/>
              <a:pPr>
                <a:defRPr/>
              </a:pPr>
              <a:t>58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95049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503</TotalTime>
  <Words>2832</Words>
  <Application>Microsoft Office PowerPoint</Application>
  <PresentationFormat>Widescreen</PresentationFormat>
  <Paragraphs>492</Paragraphs>
  <Slides>58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71" baseType="lpstr">
      <vt:lpstr>Angsana New</vt:lpstr>
      <vt:lpstr>Arial</vt:lpstr>
      <vt:lpstr>Calibri</vt:lpstr>
      <vt:lpstr>Century Gothic</vt:lpstr>
      <vt:lpstr>Comic Sans MS</vt:lpstr>
      <vt:lpstr>Courier New</vt:lpstr>
      <vt:lpstr>FreesiaUPC</vt:lpstr>
      <vt:lpstr>Palatino Linotype</vt:lpstr>
      <vt:lpstr>Times New Roman</vt:lpstr>
      <vt:lpstr>Wingdings</vt:lpstr>
      <vt:lpstr>Wingdings 2</vt:lpstr>
      <vt:lpstr>Executive</vt:lpstr>
      <vt:lpstr>Picture</vt:lpstr>
      <vt:lpstr>ความรู้เบื้องต้นเกี่ยวกับสถิติ สำหรับการวิจัย</vt:lpstr>
      <vt:lpstr>สถิติในการวิจัย</vt:lpstr>
      <vt:lpstr>PowerPoint Presentation</vt:lpstr>
      <vt:lpstr>PowerPoint Presentation</vt:lpstr>
      <vt:lpstr>PowerPoint Presentation</vt:lpstr>
      <vt:lpstr>PowerPoint Presentation</vt:lpstr>
      <vt:lpstr>ตัวแปรในการวิจัย</vt:lpstr>
      <vt:lpstr>ความสำคัญของตัวแปร</vt:lpstr>
      <vt:lpstr>ที่มาของตัวแปรในการวิจัย</vt:lpstr>
      <vt:lpstr>ตัวอย่าง ตัวแปรสามารถกำหนดได้หลายแบบ</vt:lpstr>
      <vt:lpstr>ประเภทของตัวแปร</vt:lpstr>
      <vt:lpstr>กลุ่มตัวแปรต้นและตัวแปรตาม</vt:lpstr>
      <vt:lpstr>ตัวแปรเชิงปริมาณและตัวแปรเชิงคุณลักษณะ</vt:lpstr>
      <vt:lpstr>ตัวแปรเชิงกำหนดและตัวแปรเชิงจำแนก </vt:lpstr>
      <vt:lpstr>การให้คำนิยามศัพท์ของตัวแปร</vt:lpstr>
      <vt:lpstr>ประโยชน์ของการให้นิยามตัวแปร</vt:lpstr>
      <vt:lpstr>การให้คำนิยามตัวแปร</vt:lpstr>
      <vt:lpstr>ตัวอย่างการให้คำนิยามตัวแปร (1)</vt:lpstr>
      <vt:lpstr>ตัวอย่างการให้คำนิยามตัวแปร (2)</vt:lpstr>
      <vt:lpstr>ตัวอย่าง ตัวแปรในกรอบแนวคิดการวิจัย</vt:lpstr>
      <vt:lpstr>ข้อเตือนใจในการให้นิยามตัวแปร</vt:lpstr>
      <vt:lpstr>PowerPoint Presentation</vt:lpstr>
      <vt:lpstr>ประเภทของข้อมูล</vt:lpstr>
      <vt:lpstr>นามบัญญัติ (Nominal Scale)</vt:lpstr>
      <vt:lpstr>Nominal Scale</vt:lpstr>
      <vt:lpstr>เรียงอันดับ (Ordinal Scale)</vt:lpstr>
      <vt:lpstr>Ordinal Scale</vt:lpstr>
      <vt:lpstr>อันตรภาค (Interval Scale)</vt:lpstr>
      <vt:lpstr>อัตราส่วน (Ratio Scale)</vt:lpstr>
      <vt:lpstr>ตัวอย่างประเภทของข้อมูล</vt:lpstr>
      <vt:lpstr>ตัวอย่างประเภทของข้อมูล … ต่อ</vt:lpstr>
      <vt:lpstr>ตัวอย่างประเภทของข้อมูล … ต่อ</vt:lpstr>
      <vt:lpstr> หลักการเลือกใช้สถิติในการวิเคราะห์ข้อมูล</vt:lpstr>
      <vt:lpstr> หลักการเลือกใช้สถิติในการวิเคราะห์ข้อมูล(ต่อ)</vt:lpstr>
      <vt:lpstr>PowerPoint Presentation</vt:lpstr>
      <vt:lpstr>PowerPoint Presentation</vt:lpstr>
      <vt:lpstr>PowerPoint Presentation</vt:lpstr>
      <vt:lpstr>PowerPoint Presentation</vt:lpstr>
      <vt:lpstr>ลักษณะโค้งต่างๆ ที่เกิดจากการแจกแจงข้อมูล</vt:lpstr>
      <vt:lpstr>1. โค้งปกติ (Normal curve)</vt:lpstr>
      <vt:lpstr>2. โค้งเบ้ลาดทางขวา</vt:lpstr>
      <vt:lpstr>3. โค้งเบ้ลาดทางซ้าย</vt:lpstr>
      <vt:lpstr>PowerPoint Presentation</vt:lpstr>
      <vt:lpstr>2. การวัดการกระจาย</vt:lpstr>
      <vt:lpstr>การพิจารณาสถิติสำหรับงานวิจัย</vt:lpstr>
      <vt:lpstr>ตารางแสดงสถิติที่ใช้</vt:lpstr>
      <vt:lpstr>ตารางแสดงสถิติที่ใช้ (ต่อ)</vt:lpstr>
      <vt:lpstr>ตารางแสดงสถิติที่ใช้ (ต่อ)</vt:lpstr>
      <vt:lpstr> สถิติที่ใช้ในวิเคราะห์ข้อมูลในการวิจัย (ต่อ)</vt:lpstr>
      <vt:lpstr> สถิติที่ใช้ในวิเคราะห์ข้อมูลในการวิจัย</vt:lpstr>
      <vt:lpstr>สรุป การใช้สถิติในการวิจัย </vt:lpstr>
      <vt:lpstr>การเลือกใช้สถิติสำหรับการวิจัยเชิงพรรณนา</vt:lpstr>
      <vt:lpstr>การเลือกใช้สถิติสำหรับหาความสัมพันธ์ของการวิจัยเชิงวิเคราะห์  แบบ Cross-sectional</vt:lpstr>
      <vt:lpstr>การเลือกใช้สถิติสำหรับหาปัจจัยเสี่ยงของการวิจัยเชิงวิเคราะห์แบบ  Cross-sectional และ Unmatched case-control</vt:lpstr>
      <vt:lpstr>การเลือกใช้สถิติสำหรับหาปัจจัยเสี่ยงของการวิจัยเชิงวิเคราะห์ Match – case control</vt:lpstr>
      <vt:lpstr>การเลือกใช้สถิติหาค่าปัจจัยเสี่ยงของการวิจัยเชิงวิเคราะห์แบบ Cohort</vt:lpstr>
      <vt:lpstr>การเลือกใช้สถิติสำหรับการวิจัยเชิงทดลอง</vt:lpstr>
      <vt:lpstr>การเลือกใช้สถิติสำหรับการวิจัยเชิงทดลอง (ต่อ)</vt:lpstr>
    </vt:vector>
  </TitlesOfParts>
  <Company>tik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ความรู้เบื้องต้นเกี่ยวกับการวิจัยและ สถิติสำหรับการวิจัย</dc:title>
  <dc:creator>tik</dc:creator>
  <cp:lastModifiedBy>asus</cp:lastModifiedBy>
  <cp:revision>59</cp:revision>
  <dcterms:created xsi:type="dcterms:W3CDTF">2005-06-12T11:30:04Z</dcterms:created>
  <dcterms:modified xsi:type="dcterms:W3CDTF">2022-12-25T13:23:15Z</dcterms:modified>
</cp:coreProperties>
</file>